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9144000"/>
  <p:notesSz cx="6669075" cy="9926625"/>
  <p:embeddedFontLst>
    <p:embeddedFont>
      <p:font typeface="Arimo"/>
      <p:regular r:id="rId51"/>
      <p:bold r:id="rId52"/>
      <p:italic r:id="rId53"/>
      <p:boldItalic r:id="rId54"/>
    </p:embeddedFont>
    <p:embeddedFont>
      <p:font typeface="Arial Narrow"/>
      <p:regular r:id="rId55"/>
      <p:bold r:id="rId56"/>
      <p:italic r:id="rId57"/>
      <p:boldItalic r:id="rId58"/>
    </p:embeddedFont>
    <p:embeddedFont>
      <p:font typeface="Tahoma"/>
      <p:regular r:id="rId59"/>
      <p:bold r:id="rId60"/>
    </p:embeddedFont>
    <p:embeddedFont>
      <p:font typeface="Arial Black"/>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127">
          <p15:clr>
            <a:srgbClr val="000000"/>
          </p15:clr>
        </p15:guide>
        <p15:guide id="2" pos="210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7" orient="horz"/>
        <p:guide pos="21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Tahoma-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imo-regular.fntdata"/><Relationship Id="rId50" Type="http://schemas.openxmlformats.org/officeDocument/2006/relationships/slide" Target="slides/slide45.xml"/><Relationship Id="rId53" Type="http://schemas.openxmlformats.org/officeDocument/2006/relationships/font" Target="fonts/Arimo-italic.fntdata"/><Relationship Id="rId52" Type="http://schemas.openxmlformats.org/officeDocument/2006/relationships/font" Target="fonts/Arimo-bold.fntdata"/><Relationship Id="rId11" Type="http://schemas.openxmlformats.org/officeDocument/2006/relationships/slide" Target="slides/slide6.xml"/><Relationship Id="rId55" Type="http://schemas.openxmlformats.org/officeDocument/2006/relationships/font" Target="fonts/ArialNarrow-regular.fntdata"/><Relationship Id="rId10" Type="http://schemas.openxmlformats.org/officeDocument/2006/relationships/slide" Target="slides/slide5.xml"/><Relationship Id="rId54" Type="http://schemas.openxmlformats.org/officeDocument/2006/relationships/font" Target="fonts/Arimo-boldItalic.fntdata"/><Relationship Id="rId13" Type="http://schemas.openxmlformats.org/officeDocument/2006/relationships/slide" Target="slides/slide8.xml"/><Relationship Id="rId57" Type="http://schemas.openxmlformats.org/officeDocument/2006/relationships/font" Target="fonts/ArialNarrow-italic.fntdata"/><Relationship Id="rId12" Type="http://schemas.openxmlformats.org/officeDocument/2006/relationships/slide" Target="slides/slide7.xml"/><Relationship Id="rId56" Type="http://schemas.openxmlformats.org/officeDocument/2006/relationships/font" Target="fonts/ArialNarrow-bold.fntdata"/><Relationship Id="rId15" Type="http://schemas.openxmlformats.org/officeDocument/2006/relationships/slide" Target="slides/slide10.xml"/><Relationship Id="rId59" Type="http://schemas.openxmlformats.org/officeDocument/2006/relationships/font" Target="fonts/Tahoma-regular.fntdata"/><Relationship Id="rId14" Type="http://schemas.openxmlformats.org/officeDocument/2006/relationships/slide" Target="slides/slide9.xml"/><Relationship Id="rId58" Type="http://schemas.openxmlformats.org/officeDocument/2006/relationships/font" Target="fonts/ArialNarrow-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889250" cy="4968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1pPr>
            <a:lvl2pPr lvl="1"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2pPr>
            <a:lvl3pPr lvl="2"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3pPr>
            <a:lvl4pPr lvl="3"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4pPr>
            <a:lvl5pPr lvl="4"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5pPr>
            <a:lvl6pPr lvl="5"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6pPr>
            <a:lvl7pPr lvl="6"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7pPr>
            <a:lvl8pPr lvl="7"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8pPr>
            <a:lvl9pPr lvl="8"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9pPr>
          </a:lstStyle>
          <a:p/>
        </p:txBody>
      </p:sp>
      <p:sp>
        <p:nvSpPr>
          <p:cNvPr id="4" name="Google Shape;4;n"/>
          <p:cNvSpPr/>
          <p:nvPr>
            <p:ph idx="3"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 name="Google Shape;5;n"/>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3779837" y="0"/>
            <a:ext cx="2889250" cy="4968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1pPr>
            <a:lvl2pPr lvl="1"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2pPr>
            <a:lvl3pPr lvl="2"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3pPr>
            <a:lvl4pPr lvl="3"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4pPr>
            <a:lvl5pPr lvl="4"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5pPr>
            <a:lvl6pPr lvl="5"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6pPr>
            <a:lvl7pPr lvl="6"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7pPr>
            <a:lvl8pPr lvl="7"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8pPr>
            <a:lvl9pPr lvl="8"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9pPr>
          </a:lstStyle>
          <a:p/>
        </p:txBody>
      </p:sp>
      <p:sp>
        <p:nvSpPr>
          <p:cNvPr id="7" name="Google Shape;7;n"/>
          <p:cNvSpPr txBox="1"/>
          <p:nvPr>
            <p:ph idx="11" type="ftr"/>
          </p:nvPr>
        </p:nvSpPr>
        <p:spPr>
          <a:xfrm>
            <a:off x="0" y="9429750"/>
            <a:ext cx="2889250" cy="4968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1pPr>
            <a:lvl2pPr lvl="1"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2pPr>
            <a:lvl3pPr lvl="2"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3pPr>
            <a:lvl4pPr lvl="3"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4pPr>
            <a:lvl5pPr lvl="4"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5pPr>
            <a:lvl6pPr lvl="5"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6pPr>
            <a:lvl7pPr lvl="6"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7pPr>
            <a:lvl8pPr lvl="7"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8pPr>
            <a:lvl9pPr lvl="8" marR="0" rtl="0" algn="l">
              <a:lnSpc>
                <a:spcPct val="100000"/>
              </a:lnSpc>
              <a:spcBef>
                <a:spcPts val="400"/>
              </a:spcBef>
              <a:spcAft>
                <a:spcPts val="0"/>
              </a:spcAft>
              <a:buClr>
                <a:srgbClr val="000000"/>
              </a:buClr>
              <a:buSzPts val="2000"/>
              <a:buFont typeface="Tahoma"/>
              <a:buChar char="•"/>
              <a:defRPr b="0" i="0" sz="20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44" name="Google Shape;144;p1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1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54" name="Google Shape;154;p1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62" name="Google Shape;162;p1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2:notes"/>
          <p:cNvSpPr txBox="1"/>
          <p:nvPr>
            <p:ph idx="1" type="body"/>
          </p:nvPr>
        </p:nvSpPr>
        <p:spPr>
          <a:xfrm>
            <a:off x="863600" y="46386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70" name="Google Shape;170;p1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79" name="Google Shape;179;p1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p1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87" name="Google Shape;187;p1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96" name="Google Shape;196;p1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16: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207" name="Google Shape;207;p1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216" name="Google Shape;216;p1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 name="Google Shape;40;p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239" name="Google Shape;239;p2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2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260" name="Google Shape;260;p2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2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270" name="Google Shape;270;p2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4: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5: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09" name="Google Shape;309;p2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23" name="Google Shape;323;p2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26: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34" name="Google Shape;334;p2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2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58" name="Google Shape;358;p2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2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78" name="Google Shape;378;p3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3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90" name="Google Shape;390;p3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3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4: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3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444" name="Google Shape;444;p3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467" name="Google Shape;467;p4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p4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free stream velocity vector can be divided into components perpendicular and parallel to the leading edge. The pressure distribution will only depend on the velocity perpendicular to the wing section. The local flow velocity perpendicular to the wing section will then be lower than the local flow velocity parallel to the free flow. This increases the critical Mach number.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478" name="Google Shape;478;p4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4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4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4: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27" name="Google Shape;127;p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136" name="Google Shape;136;p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2"/>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26" name="Google Shape;26;p2"/>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27" name="Google Shape;27;p2"/>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88900" lvl="0" marL="0" rtl="0" algn="r">
              <a:spcBef>
                <a:spcPts val="0"/>
              </a:spcBef>
              <a:spcAft>
                <a:spcPts val="0"/>
              </a:spcAft>
              <a:buClr>
                <a:schemeClr val="dk1"/>
              </a:buClr>
              <a:buSzPts val="1400"/>
              <a:buFont typeface="Arial"/>
              <a:buChar char="•"/>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only" type="objOnly">
  <p:cSld name="OBJECT_ONLY">
    <p:spTree>
      <p:nvGrpSpPr>
        <p:cNvPr id="28" name="Shape 28"/>
        <p:cNvGrpSpPr/>
        <p:nvPr/>
      </p:nvGrpSpPr>
      <p:grpSpPr>
        <a:xfrm>
          <a:off x="0" y="0"/>
          <a:ext cx="0" cy="0"/>
          <a:chOff x="0" y="0"/>
          <a:chExt cx="0" cy="0"/>
        </a:xfrm>
      </p:grpSpPr>
      <p:sp>
        <p:nvSpPr>
          <p:cNvPr id="29" name="Google Shape;29;p3"/>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30" name="Google Shape;30;p3"/>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31" name="Google Shape;31;p3"/>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88900" lvl="0" marL="0" rtl="0" algn="r">
              <a:spcBef>
                <a:spcPts val="0"/>
              </a:spcBef>
              <a:spcAft>
                <a:spcPts val="0"/>
              </a:spcAft>
              <a:buClr>
                <a:schemeClr val="dk1"/>
              </a:buClr>
              <a:buSzPts val="1400"/>
              <a:buFont typeface="Arial"/>
              <a:buChar char="•"/>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319087" y="1828800"/>
            <a:ext cx="8824913" cy="5029200"/>
            <a:chOff x="319087" y="1828800"/>
            <a:chExt cx="8824913" cy="5029200"/>
          </a:xfrm>
        </p:grpSpPr>
        <p:sp>
          <p:nvSpPr>
            <p:cNvPr id="11" name="Google Shape;11;p1"/>
            <p:cNvSpPr/>
            <p:nvPr/>
          </p:nvSpPr>
          <p:spPr>
            <a:xfrm>
              <a:off x="838200" y="4618037"/>
              <a:ext cx="8305800" cy="2239962"/>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lt2">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2" name="Google Shape;12;p1"/>
            <p:cNvSpPr/>
            <p:nvPr/>
          </p:nvSpPr>
          <p:spPr>
            <a:xfrm>
              <a:off x="333375" y="1828800"/>
              <a:ext cx="8810625" cy="5029200"/>
            </a:xfrm>
            <a:custGeom>
              <a:rect b="b" l="l" r="r" t="t"/>
              <a:pathLst>
                <a:path extrusionOk="0" h="3168" w="5550">
                  <a:moveTo>
                    <a:pt x="330" y="1764"/>
                  </a:moveTo>
                  <a:lnTo>
                    <a:pt x="0" y="1764"/>
                  </a:lnTo>
                  <a:lnTo>
                    <a:pt x="0" y="3168"/>
                  </a:lnTo>
                  <a:lnTo>
                    <a:pt x="5550" y="3168"/>
                  </a:lnTo>
                  <a:lnTo>
                    <a:pt x="5550" y="0"/>
                  </a:lnTo>
                  <a:lnTo>
                    <a:pt x="330" y="0"/>
                  </a:lnTo>
                  <a:lnTo>
                    <a:pt x="330" y="1764"/>
                  </a:lnTo>
                  <a:close/>
                </a:path>
              </a:pathLst>
            </a:custGeom>
            <a:solidFill>
              <a:schemeClr val="lt2">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3" name="Google Shape;13;p1"/>
            <p:cNvSpPr/>
            <p:nvPr/>
          </p:nvSpPr>
          <p:spPr>
            <a:xfrm>
              <a:off x="838200" y="4654550"/>
              <a:ext cx="8305800" cy="2203450"/>
            </a:xfrm>
            <a:custGeom>
              <a:rect b="b" l="l" r="r" t="t"/>
              <a:pathLst>
                <a:path extrusionOk="0" h="2182" w="4897">
                  <a:moveTo>
                    <a:pt x="0" y="0"/>
                  </a:moveTo>
                  <a:lnTo>
                    <a:pt x="0" y="2182"/>
                  </a:lnTo>
                  <a:lnTo>
                    <a:pt x="4897" y="2182"/>
                  </a:lnTo>
                  <a:lnTo>
                    <a:pt x="4897" y="0"/>
                  </a:lnTo>
                  <a:lnTo>
                    <a:pt x="0" y="0"/>
                  </a:lnTo>
                  <a:lnTo>
                    <a:pt x="0" y="0"/>
                  </a:lnTo>
                  <a:close/>
                </a:path>
              </a:pathLst>
            </a:custGeom>
            <a:solidFill>
              <a:schemeClr val="accent2">
                <a:alpha val="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4" name="Google Shape;14;p1"/>
            <p:cNvSpPr/>
            <p:nvPr/>
          </p:nvSpPr>
          <p:spPr>
            <a:xfrm>
              <a:off x="838200" y="1828800"/>
              <a:ext cx="7313612" cy="46037"/>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5D00"/>
                </a:gs>
                <a:gs pos="100000">
                  <a:srgbClr val="006600">
                    <a:alpha val="0"/>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5" name="Google Shape;15;p1"/>
            <p:cNvSpPr/>
            <p:nvPr/>
          </p:nvSpPr>
          <p:spPr>
            <a:xfrm>
              <a:off x="838200" y="1828800"/>
              <a:ext cx="46037" cy="2833687"/>
            </a:xfrm>
            <a:custGeom>
              <a:rect b="b" l="l" r="r" t="t"/>
              <a:pathLst>
                <a:path extrusionOk="0" h="2161" w="29">
                  <a:moveTo>
                    <a:pt x="0" y="0"/>
                  </a:moveTo>
                  <a:lnTo>
                    <a:pt x="0" y="2161"/>
                  </a:lnTo>
                  <a:lnTo>
                    <a:pt x="29" y="2161"/>
                  </a:lnTo>
                  <a:lnTo>
                    <a:pt x="27" y="27"/>
                  </a:lnTo>
                  <a:lnTo>
                    <a:pt x="0" y="0"/>
                  </a:lnTo>
                  <a:lnTo>
                    <a:pt x="0" y="0"/>
                  </a:lnTo>
                  <a:close/>
                </a:path>
              </a:pathLst>
            </a:custGeom>
            <a:gradFill>
              <a:gsLst>
                <a:gs pos="0">
                  <a:srgbClr val="628562"/>
                </a:gs>
                <a:gs pos="100000">
                  <a:schemeClr val="lt2"/>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6" name="Google Shape;16;p1"/>
            <p:cNvSpPr/>
            <p:nvPr/>
          </p:nvSpPr>
          <p:spPr>
            <a:xfrm>
              <a:off x="836612" y="4610100"/>
              <a:ext cx="46037" cy="2247900"/>
            </a:xfrm>
            <a:custGeom>
              <a:rect b="b" l="l" r="r" t="t"/>
              <a:pathLst>
                <a:path extrusionOk="0" h="1416" w="29">
                  <a:moveTo>
                    <a:pt x="0" y="1416"/>
                  </a:moveTo>
                  <a:lnTo>
                    <a:pt x="29" y="1416"/>
                  </a:lnTo>
                  <a:lnTo>
                    <a:pt x="28" y="24"/>
                  </a:lnTo>
                  <a:lnTo>
                    <a:pt x="0" y="0"/>
                  </a:lnTo>
                  <a:lnTo>
                    <a:pt x="0" y="1416"/>
                  </a:lnTo>
                  <a:close/>
                </a:path>
              </a:pathLst>
            </a:custGeom>
            <a:gradFill>
              <a:gsLst>
                <a:gs pos="0">
                  <a:srgbClr val="628562"/>
                </a:gs>
                <a:gs pos="100000">
                  <a:srgbClr val="006600">
                    <a:alpha val="0"/>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7" name="Google Shape;17;p1"/>
            <p:cNvSpPr/>
            <p:nvPr/>
          </p:nvSpPr>
          <p:spPr>
            <a:xfrm>
              <a:off x="319087" y="4610100"/>
              <a:ext cx="4570412" cy="46037"/>
            </a:xfrm>
            <a:custGeom>
              <a:rect b="b" l="l" r="r" t="t"/>
              <a:pathLst>
                <a:path extrusionOk="0" h="149" w="5387">
                  <a:moveTo>
                    <a:pt x="0" y="0"/>
                  </a:moveTo>
                  <a:lnTo>
                    <a:pt x="0" y="149"/>
                  </a:lnTo>
                  <a:lnTo>
                    <a:pt x="5387" y="149"/>
                  </a:lnTo>
                  <a:lnTo>
                    <a:pt x="5387" y="0"/>
                  </a:lnTo>
                  <a:lnTo>
                    <a:pt x="0" y="0"/>
                  </a:lnTo>
                  <a:lnTo>
                    <a:pt x="0" y="0"/>
                  </a:lnTo>
                  <a:close/>
                </a:path>
              </a:pathLst>
            </a:custGeom>
            <a:gradFill>
              <a:gsLst>
                <a:gs pos="0">
                  <a:srgbClr val="005D00"/>
                </a:gs>
                <a:gs pos="100000">
                  <a:srgbClr val="006600">
                    <a:alpha val="0"/>
                  </a:srgbClr>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8" name="Google Shape;18;p1"/>
            <p:cNvSpPr/>
            <p:nvPr/>
          </p:nvSpPr>
          <p:spPr>
            <a:xfrm>
              <a:off x="319087" y="4610100"/>
              <a:ext cx="47625" cy="2247900"/>
            </a:xfrm>
            <a:custGeom>
              <a:rect b="b" l="l" r="r" t="t"/>
              <a:pathLst>
                <a:path extrusionOk="0" h="1416" w="30">
                  <a:moveTo>
                    <a:pt x="0" y="0"/>
                  </a:moveTo>
                  <a:lnTo>
                    <a:pt x="0" y="1416"/>
                  </a:lnTo>
                  <a:lnTo>
                    <a:pt x="29" y="1416"/>
                  </a:lnTo>
                  <a:lnTo>
                    <a:pt x="30" y="27"/>
                  </a:lnTo>
                  <a:lnTo>
                    <a:pt x="0" y="0"/>
                  </a:lnTo>
                  <a:lnTo>
                    <a:pt x="0" y="0"/>
                  </a:lnTo>
                  <a:close/>
                </a:path>
              </a:pathLst>
            </a:custGeom>
            <a:gradFill>
              <a:gsLst>
                <a:gs pos="0">
                  <a:srgbClr val="628562"/>
                </a:gs>
                <a:gs pos="100000">
                  <a:srgbClr val="006600">
                    <a:alpha val="9803"/>
                  </a:srgbClr>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grpSp>
      <p:sp>
        <p:nvSpPr>
          <p:cNvPr id="19" name="Google Shape;19;p1"/>
          <p:cNvSpPr txBox="1"/>
          <p:nvPr>
            <p:ph idx="10" type="dt"/>
          </p:nvPr>
        </p:nvSpPr>
        <p:spPr>
          <a:xfrm>
            <a:off x="838200" y="6245225"/>
            <a:ext cx="1901825"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20" name="Google Shape;20;p1"/>
          <p:cNvSpPr txBox="1"/>
          <p:nvPr>
            <p:ph idx="11" type="ftr"/>
          </p:nvPr>
        </p:nvSpPr>
        <p:spPr>
          <a:xfrm>
            <a:off x="34290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Arial"/>
              <a:buChar char="•"/>
              <a:defRPr b="0" i="0" sz="1400" u="none">
                <a:solidFill>
                  <a:schemeClr val="dk1"/>
                </a:solidFill>
                <a:latin typeface="Arial"/>
                <a:ea typeface="Arial"/>
                <a:cs typeface="Arial"/>
                <a:sym typeface="Arial"/>
              </a:defRPr>
            </a:lvl1pPr>
            <a:lvl2pPr lvl="1"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2pPr>
            <a:lvl3pPr lvl="2"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3pPr>
            <a:lvl4pPr lvl="3"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lvl="4"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lvl="5"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lvl="6"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lvl="7"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lvl="8"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21" name="Google Shape;21;p1"/>
          <p:cNvSpPr txBox="1"/>
          <p:nvPr>
            <p:ph idx="12" type="sldNum"/>
          </p:nvPr>
        </p:nvSpPr>
        <p:spPr>
          <a:xfrm>
            <a:off x="6937375" y="6245225"/>
            <a:ext cx="1901825"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22" name="Google Shape;22;p1"/>
          <p:cNvSpPr txBox="1"/>
          <p:nvPr>
            <p:ph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2pPr>
            <a:lvl3pPr lvl="2"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3pPr>
            <a:lvl4pPr lvl="3"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4pPr>
            <a:lvl5pPr lvl="4"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5pPr>
            <a:lvl6pPr lvl="5"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6pPr>
            <a:lvl7pPr lvl="6"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7pPr>
            <a:lvl8pPr lvl="7"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8pPr>
            <a:lvl9pPr lvl="8" marR="0" rtl="0" algn="l">
              <a:lnSpc>
                <a:spcPct val="100000"/>
              </a:lnSpc>
              <a:spcBef>
                <a:spcPts val="0"/>
              </a:spcBef>
              <a:spcAft>
                <a:spcPts val="0"/>
              </a:spcAft>
              <a:buSzPts val="1400"/>
              <a:buNone/>
              <a:defRPr b="1" i="0" sz="4400" u="none" cap="none" strike="noStrike">
                <a:solidFill>
                  <a:schemeClr val="dk2"/>
                </a:solidFill>
                <a:latin typeface="Arial Black"/>
                <a:ea typeface="Arial Black"/>
                <a:cs typeface="Arial Black"/>
                <a:sym typeface="Arial Black"/>
              </a:defRPr>
            </a:lvl9pPr>
          </a:lstStyle>
          <a:p/>
        </p:txBody>
      </p:sp>
      <p:sp>
        <p:nvSpPr>
          <p:cNvPr id="23" name="Google Shape;23;p1"/>
          <p:cNvSpPr txBox="1"/>
          <p:nvPr>
            <p:ph idx="1" type="body"/>
          </p:nvPr>
        </p:nvSpPr>
        <p:spPr>
          <a:xfrm>
            <a:off x="838200" y="1905000"/>
            <a:ext cx="8007350" cy="41910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hlink"/>
              </a:buClr>
              <a:buSzPts val="3200"/>
              <a:buFont typeface="Noto Sans Symbols"/>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accent2"/>
              </a:buClr>
              <a:buSzPts val="2800"/>
              <a:buFont typeface="Noto Sans Symbols"/>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hlink"/>
              </a:buClr>
              <a:buSzPts val="2400"/>
              <a:buFont typeface="Noto Sans Symbols"/>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hlink"/>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hlink"/>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hlink"/>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hlink"/>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hlink"/>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28.jpg"/><Relationship Id="rId5" Type="http://schemas.openxmlformats.org/officeDocument/2006/relationships/image" Target="../media/image45.jpg"/><Relationship Id="rId6" Type="http://schemas.openxmlformats.org/officeDocument/2006/relationships/image" Target="../media/image4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5" name="Shape 35"/>
        <p:cNvGrpSpPr/>
        <p:nvPr/>
      </p:nvGrpSpPr>
      <p:grpSpPr>
        <a:xfrm>
          <a:off x="0" y="0"/>
          <a:ext cx="0" cy="0"/>
          <a:chOff x="0" y="0"/>
          <a:chExt cx="0" cy="0"/>
        </a:xfrm>
      </p:grpSpPr>
      <p:sp>
        <p:nvSpPr>
          <p:cNvPr id="36" name="Google Shape;36;p4"/>
          <p:cNvSpPr txBox="1"/>
          <p:nvPr>
            <p:ph idx="4294967295" type="title"/>
          </p:nvPr>
        </p:nvSpPr>
        <p:spPr>
          <a:xfrm>
            <a:off x="457200" y="244475"/>
            <a:ext cx="8385175" cy="14319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4400"/>
              <a:buFont typeface="Arial Black"/>
              <a:buNone/>
            </a:pPr>
            <a:r>
              <a:rPr b="1" i="0" lang="en-US" sz="4400" u="none" cap="none" strike="noStrike">
                <a:solidFill>
                  <a:schemeClr val="dk2"/>
                </a:solidFill>
                <a:latin typeface="Arial Black"/>
                <a:ea typeface="Arial Black"/>
                <a:cs typeface="Arial Black"/>
                <a:sym typeface="Arial Black"/>
              </a:rPr>
              <a:t>AERODYNAMICS OF HIGH </a:t>
            </a:r>
            <a:br>
              <a:rPr b="1" i="0" lang="en-US" sz="4400" u="none" cap="none" strike="noStrike">
                <a:solidFill>
                  <a:schemeClr val="dk2"/>
                </a:solidFill>
                <a:latin typeface="Arial Black"/>
                <a:ea typeface="Arial Black"/>
                <a:cs typeface="Arial Black"/>
                <a:sym typeface="Arial Black"/>
              </a:rPr>
            </a:br>
            <a:r>
              <a:rPr b="1" i="0" lang="en-US" sz="4400" u="none" cap="none" strike="noStrike">
                <a:solidFill>
                  <a:schemeClr val="dk2"/>
                </a:solidFill>
                <a:latin typeface="Arial Black"/>
                <a:ea typeface="Arial Black"/>
                <a:cs typeface="Arial Black"/>
                <a:sym typeface="Arial Black"/>
              </a:rPr>
              <a:t>       SPEED AIRCRAFT</a:t>
            </a:r>
            <a:br>
              <a:rPr b="0" i="0" lang="en-US" sz="4400" u="none" cap="none" strike="noStrike">
                <a:solidFill>
                  <a:schemeClr val="dk2"/>
                </a:solidFill>
                <a:latin typeface="Arial"/>
                <a:ea typeface="Arial"/>
                <a:cs typeface="Arial"/>
                <a:sym typeface="Arial"/>
              </a:rPr>
            </a:br>
            <a:endParaRPr/>
          </a:p>
        </p:txBody>
      </p:sp>
      <p:pic>
        <p:nvPicPr>
          <p:cNvPr id="37" name="Google Shape;37;p4"/>
          <p:cNvPicPr preferRelativeResize="0"/>
          <p:nvPr/>
        </p:nvPicPr>
        <p:blipFill rotWithShape="1">
          <a:blip r:embed="rId3">
            <a:alphaModFix/>
          </a:blip>
          <a:srcRect b="0" l="0" r="0" t="0"/>
          <a:stretch/>
        </p:blipFill>
        <p:spPr>
          <a:xfrm>
            <a:off x="1524000" y="1752600"/>
            <a:ext cx="6097587" cy="4029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46" name="Shape 146"/>
        <p:cNvGrpSpPr/>
        <p:nvPr/>
      </p:nvGrpSpPr>
      <p:grpSpPr>
        <a:xfrm>
          <a:off x="0" y="0"/>
          <a:ext cx="0" cy="0"/>
          <a:chOff x="0" y="0"/>
          <a:chExt cx="0" cy="0"/>
        </a:xfrm>
      </p:grpSpPr>
      <p:sp>
        <p:nvSpPr>
          <p:cNvPr id="147" name="Google Shape;147;p13"/>
          <p:cNvSpPr txBox="1"/>
          <p:nvPr>
            <p:ph idx="4294967295" type="title"/>
          </p:nvPr>
        </p:nvSpPr>
        <p:spPr>
          <a:xfrm>
            <a:off x="457200" y="50800"/>
            <a:ext cx="8385175" cy="4238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MACH 1 MEANS DIFFERENT SPEEDS AT DIFFERENT ALTITUDES:</a:t>
            </a:r>
            <a:endParaRPr/>
          </a:p>
        </p:txBody>
      </p:sp>
      <p:pic>
        <p:nvPicPr>
          <p:cNvPr id="148" name="Google Shape;148;p13"/>
          <p:cNvPicPr preferRelativeResize="0"/>
          <p:nvPr/>
        </p:nvPicPr>
        <p:blipFill rotWithShape="1">
          <a:blip r:embed="rId3">
            <a:alphaModFix/>
          </a:blip>
          <a:srcRect b="0" l="0" r="0" t="0"/>
          <a:stretch/>
        </p:blipFill>
        <p:spPr>
          <a:xfrm>
            <a:off x="0" y="549275"/>
            <a:ext cx="9144000" cy="2244725"/>
          </a:xfrm>
          <a:prstGeom prst="rect">
            <a:avLst/>
          </a:prstGeom>
          <a:noFill/>
          <a:ln>
            <a:noFill/>
          </a:ln>
        </p:spPr>
      </p:pic>
      <p:sp>
        <p:nvSpPr>
          <p:cNvPr id="149" name="Google Shape;149;p13"/>
          <p:cNvSpPr txBox="1"/>
          <p:nvPr/>
        </p:nvSpPr>
        <p:spPr>
          <a:xfrm>
            <a:off x="2052637" y="3278187"/>
            <a:ext cx="4976812"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AND IN DIFFERENT MEDIUMS – FOR EXAMPLE:</a:t>
            </a:r>
            <a:endParaRPr/>
          </a:p>
        </p:txBody>
      </p:sp>
      <p:sp>
        <p:nvSpPr>
          <p:cNvPr id="150" name="Google Shape;150;p13"/>
          <p:cNvSpPr txBox="1"/>
          <p:nvPr/>
        </p:nvSpPr>
        <p:spPr>
          <a:xfrm>
            <a:off x="457200" y="3910012"/>
            <a:ext cx="8385175" cy="5445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Arial Narrow"/>
              <a:buNone/>
            </a:pPr>
            <a:br>
              <a:rPr b="1" i="0" lang="en-US" sz="2400" u="none">
                <a:solidFill>
                  <a:schemeClr val="dk2"/>
                </a:solidFill>
                <a:latin typeface="Arial Narrow"/>
                <a:ea typeface="Arial Narrow"/>
                <a:cs typeface="Arial Narrow"/>
                <a:sym typeface="Arial Narrow"/>
              </a:rPr>
            </a:br>
            <a:r>
              <a:rPr b="1" i="0" lang="en-US" sz="2400" u="none">
                <a:solidFill>
                  <a:schemeClr val="dk2"/>
                </a:solidFill>
                <a:latin typeface="Arial Narrow"/>
                <a:ea typeface="Arial Narrow"/>
                <a:cs typeface="Arial Narrow"/>
                <a:sym typeface="Arial Narrow"/>
              </a:rPr>
              <a:t>The speed of sound in water is 4.24 times the speed of sound in air.</a:t>
            </a:r>
            <a:br>
              <a:rPr b="1" i="0" lang="en-US" sz="2400" u="none">
                <a:solidFill>
                  <a:schemeClr val="dk2"/>
                </a:solidFill>
                <a:latin typeface="Arial Narrow"/>
                <a:ea typeface="Arial Narrow"/>
                <a:cs typeface="Arial Narrow"/>
                <a:sym typeface="Arial Narrow"/>
              </a:rPr>
            </a:br>
            <a:endParaRPr/>
          </a:p>
        </p:txBody>
      </p:sp>
      <p:pic>
        <p:nvPicPr>
          <p:cNvPr id="151" name="Google Shape;151;p13"/>
          <p:cNvPicPr preferRelativeResize="0"/>
          <p:nvPr/>
        </p:nvPicPr>
        <p:blipFill rotWithShape="1">
          <a:blip r:embed="rId4">
            <a:alphaModFix/>
          </a:blip>
          <a:srcRect b="0" l="0" r="0" t="0"/>
          <a:stretch/>
        </p:blipFill>
        <p:spPr>
          <a:xfrm>
            <a:off x="0" y="4564062"/>
            <a:ext cx="9144000" cy="23034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56" name="Shape 156"/>
        <p:cNvGrpSpPr/>
        <p:nvPr/>
      </p:nvGrpSpPr>
      <p:grpSpPr>
        <a:xfrm>
          <a:off x="0" y="0"/>
          <a:ext cx="0" cy="0"/>
          <a:chOff x="0" y="0"/>
          <a:chExt cx="0" cy="0"/>
        </a:xfrm>
      </p:grpSpPr>
      <p:sp>
        <p:nvSpPr>
          <p:cNvPr id="157" name="Google Shape;157;p14"/>
          <p:cNvSpPr txBox="1"/>
          <p:nvPr>
            <p:ph idx="4294967295" type="title"/>
          </p:nvPr>
        </p:nvSpPr>
        <p:spPr>
          <a:xfrm>
            <a:off x="1803400" y="90487"/>
            <a:ext cx="5459412" cy="6492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Arial"/>
              <a:buNone/>
            </a:pPr>
            <a:r>
              <a:rPr b="1" i="0" lang="en-US" sz="3600" u="none" cap="none" strike="noStrike">
                <a:solidFill>
                  <a:schemeClr val="dk2"/>
                </a:solidFill>
                <a:latin typeface="Arial"/>
                <a:ea typeface="Arial"/>
                <a:cs typeface="Arial"/>
                <a:sym typeface="Arial"/>
              </a:rPr>
              <a:t>COMPRESSION WAVES</a:t>
            </a:r>
            <a:endParaRPr/>
          </a:p>
        </p:txBody>
      </p:sp>
      <p:pic>
        <p:nvPicPr>
          <p:cNvPr id="158" name="Google Shape;158;p14"/>
          <p:cNvPicPr preferRelativeResize="0"/>
          <p:nvPr/>
        </p:nvPicPr>
        <p:blipFill rotWithShape="1">
          <a:blip r:embed="rId3">
            <a:alphaModFix/>
          </a:blip>
          <a:srcRect b="0" l="0" r="0" t="0"/>
          <a:stretch/>
        </p:blipFill>
        <p:spPr>
          <a:xfrm>
            <a:off x="0" y="4100512"/>
            <a:ext cx="9144000" cy="2770187"/>
          </a:xfrm>
          <a:prstGeom prst="rect">
            <a:avLst/>
          </a:prstGeom>
          <a:noFill/>
          <a:ln>
            <a:noFill/>
          </a:ln>
        </p:spPr>
      </p:pic>
      <p:sp>
        <p:nvSpPr>
          <p:cNvPr id="159" name="Google Shape;159;p14"/>
          <p:cNvSpPr txBox="1"/>
          <p:nvPr/>
        </p:nvSpPr>
        <p:spPr>
          <a:xfrm>
            <a:off x="450850" y="1681162"/>
            <a:ext cx="7118350" cy="1838325"/>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MFS = 0.72</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RELATIVE AIRFLOW ACCELERATED OVER AEROFOIL TO MACH 1.0</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THEREFORE IN THIS EXAMPLE,  CRITICAL MACH NUMBER (Mcrit) = M 0.72</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RELATIVE  AIRFLOW  OFTEN  BECOMES SONIC EARLIER (e.g.) OVER COCKPIT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64" name="Shape 164"/>
        <p:cNvGrpSpPr/>
        <p:nvPr/>
      </p:nvGrpSpPr>
      <p:grpSpPr>
        <a:xfrm>
          <a:off x="0" y="0"/>
          <a:ext cx="0" cy="0"/>
          <a:chOff x="0" y="0"/>
          <a:chExt cx="0" cy="0"/>
        </a:xfrm>
      </p:grpSpPr>
      <p:sp>
        <p:nvSpPr>
          <p:cNvPr id="165" name="Google Shape;165;p15"/>
          <p:cNvSpPr txBox="1"/>
          <p:nvPr>
            <p:ph idx="4294967295" type="title"/>
          </p:nvPr>
        </p:nvSpPr>
        <p:spPr>
          <a:xfrm>
            <a:off x="1804987" y="76200"/>
            <a:ext cx="5468937" cy="6905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600"/>
              <a:buFont typeface="Arial"/>
              <a:buNone/>
            </a:pPr>
            <a:r>
              <a:rPr b="1" i="0" lang="en-US" sz="3600" u="none" cap="none" strike="noStrike">
                <a:solidFill>
                  <a:schemeClr val="dk2"/>
                </a:solidFill>
                <a:latin typeface="Arial"/>
                <a:ea typeface="Arial"/>
                <a:cs typeface="Arial"/>
                <a:sym typeface="Arial"/>
              </a:rPr>
              <a:t>COMPRESSION WAVES</a:t>
            </a:r>
            <a:endParaRPr/>
          </a:p>
        </p:txBody>
      </p:sp>
      <p:pic>
        <p:nvPicPr>
          <p:cNvPr id="166" name="Google Shape;166;p15"/>
          <p:cNvPicPr preferRelativeResize="0"/>
          <p:nvPr/>
        </p:nvPicPr>
        <p:blipFill rotWithShape="1">
          <a:blip r:embed="rId3">
            <a:alphaModFix/>
          </a:blip>
          <a:srcRect b="0" l="0" r="0" t="0"/>
          <a:stretch/>
        </p:blipFill>
        <p:spPr>
          <a:xfrm>
            <a:off x="0" y="3987800"/>
            <a:ext cx="9144000" cy="2892425"/>
          </a:xfrm>
          <a:prstGeom prst="rect">
            <a:avLst/>
          </a:prstGeom>
          <a:noFill/>
          <a:ln>
            <a:noFill/>
          </a:ln>
        </p:spPr>
      </p:pic>
      <p:sp>
        <p:nvSpPr>
          <p:cNvPr id="167" name="Google Shape;167;p15"/>
          <p:cNvSpPr txBox="1"/>
          <p:nvPr/>
        </p:nvSpPr>
        <p:spPr>
          <a:xfrm>
            <a:off x="636587" y="1154112"/>
            <a:ext cx="8507412" cy="268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MFS HAS INCREASED TO  0.77</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RELATIVE AIRFLOW EXCEEDS MACH 1 INSIDE THE SONIC LINE</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sng">
                <a:solidFill>
                  <a:schemeClr val="dk2"/>
                </a:solidFill>
                <a:latin typeface="Arial"/>
                <a:ea typeface="Arial"/>
                <a:cs typeface="Arial"/>
                <a:sym typeface="Arial"/>
              </a:rPr>
              <a:t>SONIC LINE</a:t>
            </a:r>
            <a:r>
              <a:rPr b="1" i="0" lang="en-US" sz="1200" u="none">
                <a:solidFill>
                  <a:schemeClr val="dk2"/>
                </a:solidFill>
                <a:latin typeface="Arial"/>
                <a:ea typeface="Arial"/>
                <a:cs typeface="Arial"/>
                <a:sym typeface="Arial"/>
              </a:rPr>
              <a:t> IS THE BOUNDARY BETWEEN SUBSONIC MFS AND SUPERSONIC AIRFLOW (Mach local)</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AN EXTREMELY NARROW REGION OF INCREASED DENSITY, PRESSURE AND TEMPERATURE</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FORMS AT RIGHT ANGLES TO THE  WING –THIS IS  CALLED A </a:t>
            </a:r>
            <a:r>
              <a:rPr b="1" i="0" lang="en-US" sz="1200" u="sng">
                <a:solidFill>
                  <a:schemeClr val="dk2"/>
                </a:solidFill>
                <a:latin typeface="Arial"/>
                <a:ea typeface="Arial"/>
                <a:cs typeface="Arial"/>
                <a:sym typeface="Arial"/>
              </a:rPr>
              <a:t>SHOCKWAVE</a:t>
            </a:r>
            <a:endParaRPr/>
          </a:p>
          <a:p>
            <a:pPr indent="0" lvl="0" marL="0" marR="0" rtl="0" algn="l">
              <a:lnSpc>
                <a:spcPct val="100000"/>
              </a:lnSpc>
              <a:spcBef>
                <a:spcPts val="240"/>
              </a:spcBef>
              <a:spcAft>
                <a:spcPts val="0"/>
              </a:spcAft>
              <a:buClr>
                <a:schemeClr val="dk1"/>
              </a:buClr>
              <a:buSzPts val="1200"/>
              <a:buFont typeface="Tahoma"/>
              <a:buNone/>
            </a:pPr>
            <a:r>
              <a:t/>
            </a:r>
            <a:endParaRPr b="1" i="0" sz="1200" u="sng">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AIRFLOW  SPEED IS VIOLENTLY REDUCED TO SUBSONIC BY THE SHOCKWAVE</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72" name="Shape 172"/>
        <p:cNvGrpSpPr/>
        <p:nvPr/>
      </p:nvGrpSpPr>
      <p:grpSpPr>
        <a:xfrm>
          <a:off x="0" y="0"/>
          <a:ext cx="0" cy="0"/>
          <a:chOff x="0" y="0"/>
          <a:chExt cx="0" cy="0"/>
        </a:xfrm>
      </p:grpSpPr>
      <p:sp>
        <p:nvSpPr>
          <p:cNvPr id="173" name="Google Shape;173;p16"/>
          <p:cNvSpPr txBox="1"/>
          <p:nvPr>
            <p:ph idx="4294967295" type="title"/>
          </p:nvPr>
        </p:nvSpPr>
        <p:spPr>
          <a:xfrm>
            <a:off x="2120900" y="77787"/>
            <a:ext cx="49530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COMPRESSION WAVES</a:t>
            </a:r>
            <a:endParaRPr/>
          </a:p>
        </p:txBody>
      </p:sp>
      <p:pic>
        <p:nvPicPr>
          <p:cNvPr id="174" name="Google Shape;174;p16"/>
          <p:cNvPicPr preferRelativeResize="0"/>
          <p:nvPr/>
        </p:nvPicPr>
        <p:blipFill rotWithShape="1">
          <a:blip r:embed="rId3">
            <a:alphaModFix/>
          </a:blip>
          <a:srcRect b="0" l="0" r="0" t="0"/>
          <a:stretch/>
        </p:blipFill>
        <p:spPr>
          <a:xfrm>
            <a:off x="0" y="4189412"/>
            <a:ext cx="9144000" cy="2671762"/>
          </a:xfrm>
          <a:prstGeom prst="rect">
            <a:avLst/>
          </a:prstGeom>
          <a:noFill/>
          <a:ln>
            <a:noFill/>
          </a:ln>
        </p:spPr>
      </p:pic>
      <p:sp>
        <p:nvSpPr>
          <p:cNvPr id="175" name="Google Shape;175;p16"/>
          <p:cNvSpPr txBox="1"/>
          <p:nvPr/>
        </p:nvSpPr>
        <p:spPr>
          <a:xfrm>
            <a:off x="-92075" y="630237"/>
            <a:ext cx="2460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76" name="Google Shape;176;p16"/>
          <p:cNvSpPr txBox="1"/>
          <p:nvPr/>
        </p:nvSpPr>
        <p:spPr>
          <a:xfrm>
            <a:off x="160337" y="1638300"/>
            <a:ext cx="7275512" cy="1327150"/>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MFS HAS NOW INCREASED IN THIS EXAMPLE TO MACH 0.82</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THE AREA OF SUPERSONIC FLOW ABOVE THE WING HAS INCREASED</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THE SHOCKWAVE HAS GROWN LARGER, STRONGER AND MOVED REARWARDS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81" name="Shape 181"/>
        <p:cNvGrpSpPr/>
        <p:nvPr/>
      </p:nvGrpSpPr>
      <p:grpSpPr>
        <a:xfrm>
          <a:off x="0" y="0"/>
          <a:ext cx="0" cy="0"/>
          <a:chOff x="0" y="0"/>
          <a:chExt cx="0" cy="0"/>
        </a:xfrm>
      </p:grpSpPr>
      <p:sp>
        <p:nvSpPr>
          <p:cNvPr id="182" name="Google Shape;182;p17"/>
          <p:cNvSpPr txBox="1"/>
          <p:nvPr>
            <p:ph idx="4294967295" type="title"/>
          </p:nvPr>
        </p:nvSpPr>
        <p:spPr>
          <a:xfrm>
            <a:off x="2552700" y="74612"/>
            <a:ext cx="3959225" cy="6238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FLOW VELOCITIES</a:t>
            </a:r>
            <a:endParaRPr/>
          </a:p>
        </p:txBody>
      </p:sp>
      <p:pic>
        <p:nvPicPr>
          <p:cNvPr id="183" name="Google Shape;183;p17"/>
          <p:cNvPicPr preferRelativeResize="0"/>
          <p:nvPr/>
        </p:nvPicPr>
        <p:blipFill rotWithShape="1">
          <a:blip r:embed="rId3">
            <a:alphaModFix/>
          </a:blip>
          <a:srcRect b="0" l="0" r="0" t="0"/>
          <a:stretch/>
        </p:blipFill>
        <p:spPr>
          <a:xfrm>
            <a:off x="0" y="4868862"/>
            <a:ext cx="9144000" cy="1997075"/>
          </a:xfrm>
          <a:prstGeom prst="rect">
            <a:avLst/>
          </a:prstGeom>
          <a:noFill/>
          <a:ln>
            <a:noFill/>
          </a:ln>
        </p:spPr>
      </p:pic>
      <p:sp>
        <p:nvSpPr>
          <p:cNvPr id="184" name="Google Shape;184;p17"/>
          <p:cNvSpPr txBox="1"/>
          <p:nvPr/>
        </p:nvSpPr>
        <p:spPr>
          <a:xfrm>
            <a:off x="77787" y="1852612"/>
            <a:ext cx="8804275" cy="1511300"/>
          </a:xfrm>
          <a:prstGeom prst="rect">
            <a:avLst/>
          </a:prstGeom>
          <a:noFill/>
          <a:ln>
            <a:noFill/>
          </a:ln>
        </p:spPr>
        <p:txBody>
          <a:bodyPr anchorCtr="0" anchor="t" bIns="45700" lIns="91425" spcFirstLastPara="1" rIns="91425" wrap="square" tIns="45700">
            <a:noAutofit/>
          </a:bodyPr>
          <a:lstStyle/>
          <a:p>
            <a:pPr indent="-101600" lvl="0" marL="0" marR="0" rtl="0" algn="l">
              <a:lnSpc>
                <a:spcPct val="100000"/>
              </a:lnSpc>
              <a:spcBef>
                <a:spcPts val="0"/>
              </a:spcBef>
              <a:spcAft>
                <a:spcPts val="0"/>
              </a:spcAft>
              <a:buClr>
                <a:schemeClr val="dk2"/>
              </a:buClr>
              <a:buSzPts val="1600"/>
              <a:buFont typeface="Arial"/>
              <a:buChar char="•"/>
            </a:pPr>
            <a:r>
              <a:rPr b="1" i="0" lang="en-US" sz="1600" u="none">
                <a:solidFill>
                  <a:schemeClr val="dk2"/>
                </a:solidFill>
                <a:latin typeface="Arial"/>
                <a:ea typeface="Arial"/>
                <a:cs typeface="Arial"/>
                <a:sym typeface="Arial"/>
              </a:rPr>
              <a:t>FLOW VELOCITIES CONTINUE TO INCREASE UNTIL REACHING THE SHOCKWAVE</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a:ea typeface="Arial"/>
              <a:cs typeface="Arial"/>
              <a:sym typeface="Arial"/>
            </a:endParaRPr>
          </a:p>
          <a:p>
            <a:pPr indent="-101600" lvl="0" marL="0" marR="0" rtl="0" algn="l">
              <a:lnSpc>
                <a:spcPct val="100000"/>
              </a:lnSpc>
              <a:spcBef>
                <a:spcPts val="320"/>
              </a:spcBef>
              <a:spcAft>
                <a:spcPts val="0"/>
              </a:spcAft>
              <a:buClr>
                <a:schemeClr val="dk2"/>
              </a:buClr>
              <a:buSzPts val="1600"/>
              <a:buFont typeface="Arial"/>
              <a:buChar char="•"/>
            </a:pPr>
            <a:r>
              <a:rPr b="1" i="0" lang="en-US" sz="1600" u="none">
                <a:solidFill>
                  <a:schemeClr val="dk2"/>
                </a:solidFill>
                <a:latin typeface="Arial"/>
                <a:ea typeface="Arial"/>
                <a:cs typeface="Arial"/>
                <a:sym typeface="Arial"/>
              </a:rPr>
              <a:t>VIOLENT DECELERATION OCCURS AT THE SHOCK</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a:ea typeface="Arial"/>
              <a:cs typeface="Arial"/>
              <a:sym typeface="Arial"/>
            </a:endParaRPr>
          </a:p>
          <a:p>
            <a:pPr indent="-101600" lvl="0" marL="0" marR="0" rtl="0" algn="l">
              <a:lnSpc>
                <a:spcPct val="100000"/>
              </a:lnSpc>
              <a:spcBef>
                <a:spcPts val="320"/>
              </a:spcBef>
              <a:spcAft>
                <a:spcPts val="0"/>
              </a:spcAft>
              <a:buClr>
                <a:schemeClr val="dk2"/>
              </a:buClr>
              <a:buSzPts val="1600"/>
              <a:buFont typeface="Arial"/>
              <a:buChar char="•"/>
            </a:pPr>
            <a:r>
              <a:rPr b="1" i="0" lang="en-US" sz="1600" u="none">
                <a:solidFill>
                  <a:schemeClr val="dk2"/>
                </a:solidFill>
                <a:latin typeface="Arial"/>
                <a:ea typeface="Arial"/>
                <a:cs typeface="Arial"/>
                <a:sym typeface="Arial"/>
              </a:rPr>
              <a:t>HIGH PRESSURE INSIDE THE SHOCKWAVE CAUSES </a:t>
            </a:r>
            <a:r>
              <a:rPr b="1" i="0" lang="en-US" sz="1600" u="sng">
                <a:solidFill>
                  <a:schemeClr val="dk2"/>
                </a:solidFill>
                <a:latin typeface="Arial"/>
                <a:ea typeface="Arial"/>
                <a:cs typeface="Arial"/>
                <a:sym typeface="Arial"/>
              </a:rPr>
              <a:t>ADVERSE PRESSURE GRADIENT</a:t>
            </a:r>
            <a:r>
              <a:rPr b="1" i="0" lang="en-US" sz="1600" u="none">
                <a:solidFill>
                  <a:schemeClr val="dk2"/>
                </a:solidFill>
                <a:latin typeface="Arial"/>
                <a:ea typeface="Arial"/>
                <a:cs typeface="Arial"/>
                <a:sym typeface="Aria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89" name="Shape 189"/>
        <p:cNvGrpSpPr/>
        <p:nvPr/>
      </p:nvGrpSpPr>
      <p:grpSpPr>
        <a:xfrm>
          <a:off x="0" y="0"/>
          <a:ext cx="0" cy="0"/>
          <a:chOff x="0" y="0"/>
          <a:chExt cx="0" cy="0"/>
        </a:xfrm>
      </p:grpSpPr>
      <p:sp>
        <p:nvSpPr>
          <p:cNvPr id="190" name="Google Shape;190;p18"/>
          <p:cNvSpPr txBox="1"/>
          <p:nvPr>
            <p:ph idx="4294967295" type="title"/>
          </p:nvPr>
        </p:nvSpPr>
        <p:spPr>
          <a:xfrm>
            <a:off x="1133475" y="96837"/>
            <a:ext cx="6808787" cy="825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Arial"/>
              <a:buNone/>
            </a:pPr>
            <a:r>
              <a:rPr b="1" i="0" lang="en-US" sz="2800" u="none" cap="none" strike="noStrike">
                <a:solidFill>
                  <a:schemeClr val="dk2"/>
                </a:solidFill>
                <a:latin typeface="Arial"/>
                <a:ea typeface="Arial"/>
                <a:cs typeface="Arial"/>
                <a:sym typeface="Arial"/>
              </a:rPr>
              <a:t>SHOCK INDUCED FLOW SEPARATION</a:t>
            </a:r>
            <a:endParaRPr/>
          </a:p>
        </p:txBody>
      </p:sp>
      <p:pic>
        <p:nvPicPr>
          <p:cNvPr id="191" name="Google Shape;191;p18"/>
          <p:cNvPicPr preferRelativeResize="0"/>
          <p:nvPr/>
        </p:nvPicPr>
        <p:blipFill rotWithShape="1">
          <a:blip r:embed="rId3">
            <a:alphaModFix/>
          </a:blip>
          <a:srcRect b="0" l="0" r="0" t="0"/>
          <a:stretch/>
        </p:blipFill>
        <p:spPr>
          <a:xfrm>
            <a:off x="0" y="3721100"/>
            <a:ext cx="9144000" cy="3157537"/>
          </a:xfrm>
          <a:prstGeom prst="rect">
            <a:avLst/>
          </a:prstGeom>
          <a:noFill/>
          <a:ln>
            <a:noFill/>
          </a:ln>
        </p:spPr>
      </p:pic>
      <p:sp>
        <p:nvSpPr>
          <p:cNvPr id="192" name="Google Shape;192;p18"/>
          <p:cNvSpPr txBox="1"/>
          <p:nvPr/>
        </p:nvSpPr>
        <p:spPr>
          <a:xfrm>
            <a:off x="544512" y="830262"/>
            <a:ext cx="3270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93" name="Google Shape;193;p18"/>
          <p:cNvSpPr txBox="1"/>
          <p:nvPr/>
        </p:nvSpPr>
        <p:spPr>
          <a:xfrm>
            <a:off x="65087" y="1744662"/>
            <a:ext cx="8975725" cy="815975"/>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VERY STRONG ADVERSE PRESSURE GRADIENT CAUSES FLOW SEPARATION </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THIS LEADS TO A SHARP INCREASE IN DRAG COEFFICIENT AND REDUCTION IN LIFT COEFFICIENT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98" name="Shape 198"/>
        <p:cNvGrpSpPr/>
        <p:nvPr/>
      </p:nvGrpSpPr>
      <p:grpSpPr>
        <a:xfrm>
          <a:off x="0" y="0"/>
          <a:ext cx="0" cy="0"/>
          <a:chOff x="0" y="0"/>
          <a:chExt cx="0" cy="0"/>
        </a:xfrm>
      </p:grpSpPr>
      <p:pic>
        <p:nvPicPr>
          <p:cNvPr id="199" name="Google Shape;199;p19"/>
          <p:cNvPicPr preferRelativeResize="0"/>
          <p:nvPr/>
        </p:nvPicPr>
        <p:blipFill rotWithShape="1">
          <a:blip r:embed="rId3">
            <a:alphaModFix/>
          </a:blip>
          <a:srcRect b="0" l="0" r="0" t="0"/>
          <a:stretch/>
        </p:blipFill>
        <p:spPr>
          <a:xfrm>
            <a:off x="0" y="2471737"/>
            <a:ext cx="9144000" cy="4386262"/>
          </a:xfrm>
          <a:prstGeom prst="rect">
            <a:avLst/>
          </a:prstGeom>
          <a:noFill/>
          <a:ln>
            <a:noFill/>
          </a:ln>
        </p:spPr>
      </p:pic>
      <p:sp>
        <p:nvSpPr>
          <p:cNvPr id="200" name="Google Shape;200;p19"/>
          <p:cNvSpPr txBox="1"/>
          <p:nvPr/>
        </p:nvSpPr>
        <p:spPr>
          <a:xfrm>
            <a:off x="2300287" y="63500"/>
            <a:ext cx="4468812"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800"/>
              <a:buFont typeface="Arial Narrow"/>
              <a:buNone/>
            </a:pPr>
            <a:r>
              <a:rPr b="1" i="0" lang="en-US" sz="2800" u="none">
                <a:solidFill>
                  <a:schemeClr val="dk2"/>
                </a:solidFill>
                <a:latin typeface="Arial Narrow"/>
                <a:ea typeface="Arial Narrow"/>
                <a:cs typeface="Arial Narrow"/>
                <a:sym typeface="Arial Narrow"/>
              </a:rPr>
              <a:t>DIVISION OF MACH NUMBERS</a:t>
            </a:r>
            <a:endParaRPr/>
          </a:p>
        </p:txBody>
      </p:sp>
      <p:sp>
        <p:nvSpPr>
          <p:cNvPr id="201" name="Google Shape;201;p19"/>
          <p:cNvSpPr txBox="1"/>
          <p:nvPr/>
        </p:nvSpPr>
        <p:spPr>
          <a:xfrm>
            <a:off x="73025" y="563562"/>
            <a:ext cx="9058275" cy="1838325"/>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Narrow"/>
              <a:buChar char="•"/>
            </a:pPr>
            <a:r>
              <a:rPr b="1" i="0" lang="en-US" sz="1400" u="none">
                <a:solidFill>
                  <a:schemeClr val="dk2"/>
                </a:solidFill>
                <a:latin typeface="Arial Narrow"/>
                <a:ea typeface="Arial Narrow"/>
                <a:cs typeface="Arial Narrow"/>
                <a:sym typeface="Arial Narrow"/>
              </a:rPr>
              <a:t>SUBSONIC:      Mfs  AT  WHICH  ALL SURFACES  ARE  SURROUNDED  ONLY  BY SUBSONIC  BUT COMPRESSIBLE  FLOW</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Below M crit</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88900" lvl="0" marL="0" marR="0" rtl="0" algn="l">
              <a:lnSpc>
                <a:spcPct val="100000"/>
              </a:lnSpc>
              <a:spcBef>
                <a:spcPts val="280"/>
              </a:spcBef>
              <a:spcAft>
                <a:spcPts val="0"/>
              </a:spcAft>
              <a:buClr>
                <a:schemeClr val="dk2"/>
              </a:buClr>
              <a:buSzPts val="1400"/>
              <a:buFont typeface="Arial Narrow"/>
              <a:buChar char="•"/>
            </a:pPr>
            <a:r>
              <a:rPr b="1" i="0" lang="en-US" sz="1400" u="none">
                <a:solidFill>
                  <a:schemeClr val="dk2"/>
                </a:solidFill>
                <a:latin typeface="Arial Narrow"/>
                <a:ea typeface="Arial Narrow"/>
                <a:cs typeface="Arial Narrow"/>
                <a:sym typeface="Arial Narrow"/>
              </a:rPr>
              <a:t>TRANSONIC:    Mfs AT WHICH SURFACES ARE SURROUNDED BY A MIX OF SUBSONIC AND SUPERSONIC FLOW</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Between M crit and totally supersonic flow ( which is roughly M 1.3)</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88900" lvl="0" marL="0" marR="0" rtl="0" algn="l">
              <a:lnSpc>
                <a:spcPct val="100000"/>
              </a:lnSpc>
              <a:spcBef>
                <a:spcPts val="280"/>
              </a:spcBef>
              <a:spcAft>
                <a:spcPts val="0"/>
              </a:spcAft>
              <a:buClr>
                <a:schemeClr val="dk2"/>
              </a:buClr>
              <a:buSzPts val="1400"/>
              <a:buFont typeface="Arial Narrow"/>
              <a:buChar char="•"/>
            </a:pPr>
            <a:r>
              <a:rPr b="1" i="0" lang="en-US" sz="1400" u="none">
                <a:solidFill>
                  <a:schemeClr val="dk2"/>
                </a:solidFill>
                <a:latin typeface="Arial Narrow"/>
                <a:ea typeface="Arial Narrow"/>
                <a:cs typeface="Arial Narrow"/>
                <a:sym typeface="Arial Narrow"/>
              </a:rPr>
              <a:t>SUPERSONIC: Mfs AT WHICH ALL SURFACES ARE SURROUNDED BY SUPERSONIC FLOW –(normally above about M 1.3) </a:t>
            </a:r>
            <a:endParaRPr/>
          </a:p>
        </p:txBody>
      </p:sp>
      <p:sp>
        <p:nvSpPr>
          <p:cNvPr id="202" name="Google Shape;202;p19"/>
          <p:cNvSpPr txBox="1"/>
          <p:nvPr/>
        </p:nvSpPr>
        <p:spPr>
          <a:xfrm>
            <a:off x="5710237" y="3713162"/>
            <a:ext cx="15414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SzPts val="1400"/>
              <a:buFont typeface="Arial Narrow"/>
              <a:buNone/>
            </a:pPr>
            <a:r>
              <a:rPr b="1" i="0" lang="en-US" sz="1400" u="none">
                <a:solidFill>
                  <a:srgbClr val="CC3300"/>
                </a:solidFill>
                <a:latin typeface="Arial Narrow"/>
                <a:ea typeface="Arial Narrow"/>
                <a:cs typeface="Arial Narrow"/>
                <a:sym typeface="Arial Narrow"/>
              </a:rPr>
              <a:t>Flow is below M 0.3</a:t>
            </a:r>
            <a:endParaRPr/>
          </a:p>
        </p:txBody>
      </p:sp>
      <p:cxnSp>
        <p:nvCxnSpPr>
          <p:cNvPr id="203" name="Google Shape;203;p19"/>
          <p:cNvCxnSpPr/>
          <p:nvPr/>
        </p:nvCxnSpPr>
        <p:spPr>
          <a:xfrm flipH="1">
            <a:off x="6361112" y="3975100"/>
            <a:ext cx="649287" cy="423862"/>
          </a:xfrm>
          <a:prstGeom prst="straightConnector1">
            <a:avLst/>
          </a:prstGeom>
          <a:noFill/>
          <a:ln cap="flat" cmpd="sng" w="9525">
            <a:solidFill>
              <a:srgbClr val="CC3300"/>
            </a:solidFill>
            <a:prstDash val="solid"/>
            <a:miter lim="800000"/>
            <a:headEnd len="med" w="med" type="none"/>
            <a:tailEnd len="med" w="med" type="triangle"/>
          </a:ln>
        </p:spPr>
      </p:cxnSp>
      <p:cxnSp>
        <p:nvCxnSpPr>
          <p:cNvPr id="204" name="Google Shape;204;p19"/>
          <p:cNvCxnSpPr/>
          <p:nvPr/>
        </p:nvCxnSpPr>
        <p:spPr>
          <a:xfrm flipH="1">
            <a:off x="5221287" y="3922712"/>
            <a:ext cx="622300" cy="1033462"/>
          </a:xfrm>
          <a:prstGeom prst="straightConnector1">
            <a:avLst/>
          </a:prstGeom>
          <a:noFill/>
          <a:ln cap="flat" cmpd="sng" w="9525">
            <a:solidFill>
              <a:srgbClr val="CC3300"/>
            </a:solidFill>
            <a:prstDash val="solid"/>
            <a:miter lim="800000"/>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09" name="Shape 209"/>
        <p:cNvGrpSpPr/>
        <p:nvPr/>
      </p:nvGrpSpPr>
      <p:grpSpPr>
        <a:xfrm>
          <a:off x="0" y="0"/>
          <a:ext cx="0" cy="0"/>
          <a:chOff x="0" y="0"/>
          <a:chExt cx="0" cy="0"/>
        </a:xfrm>
      </p:grpSpPr>
      <p:sp>
        <p:nvSpPr>
          <p:cNvPr id="210" name="Google Shape;210;p20"/>
          <p:cNvSpPr txBox="1"/>
          <p:nvPr>
            <p:ph idx="4294967295" type="title"/>
          </p:nvPr>
        </p:nvSpPr>
        <p:spPr>
          <a:xfrm>
            <a:off x="2692400" y="74612"/>
            <a:ext cx="3746500" cy="3984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SUBSONIC FLOW IN A DUCT</a:t>
            </a:r>
            <a:endParaRPr/>
          </a:p>
        </p:txBody>
      </p:sp>
      <p:pic>
        <p:nvPicPr>
          <p:cNvPr id="211" name="Google Shape;211;p20"/>
          <p:cNvPicPr preferRelativeResize="0"/>
          <p:nvPr/>
        </p:nvPicPr>
        <p:blipFill rotWithShape="1">
          <a:blip r:embed="rId3">
            <a:alphaModFix/>
          </a:blip>
          <a:srcRect b="0" l="0" r="0" t="0"/>
          <a:stretch/>
        </p:blipFill>
        <p:spPr>
          <a:xfrm>
            <a:off x="0" y="2551112"/>
            <a:ext cx="9144000" cy="4313237"/>
          </a:xfrm>
          <a:prstGeom prst="rect">
            <a:avLst/>
          </a:prstGeom>
          <a:noFill/>
          <a:ln>
            <a:noFill/>
          </a:ln>
        </p:spPr>
      </p:pic>
      <p:sp>
        <p:nvSpPr>
          <p:cNvPr id="212" name="Google Shape;212;p20"/>
          <p:cNvSpPr txBox="1"/>
          <p:nvPr/>
        </p:nvSpPr>
        <p:spPr>
          <a:xfrm>
            <a:off x="5546725" y="2878137"/>
            <a:ext cx="22082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Narrow"/>
              <a:buNone/>
            </a:pPr>
            <a:r>
              <a:rPr b="1" i="0" lang="en-US" sz="1200" u="none">
                <a:solidFill>
                  <a:srgbClr val="FF0000"/>
                </a:solidFill>
                <a:latin typeface="Arial Narrow"/>
                <a:ea typeface="Arial Narrow"/>
                <a:cs typeface="Arial Narrow"/>
                <a:sym typeface="Arial Narrow"/>
              </a:rPr>
              <a:t>ADVERSE PRESSURE GRADIENT</a:t>
            </a:r>
            <a:endParaRPr/>
          </a:p>
        </p:txBody>
      </p:sp>
      <p:sp>
        <p:nvSpPr>
          <p:cNvPr id="213" name="Google Shape;213;p20"/>
          <p:cNvSpPr txBox="1"/>
          <p:nvPr/>
        </p:nvSpPr>
        <p:spPr>
          <a:xfrm>
            <a:off x="2120900" y="1225550"/>
            <a:ext cx="5159375" cy="336550"/>
          </a:xfrm>
          <a:prstGeom prst="rect">
            <a:avLst/>
          </a:prstGeom>
          <a:noFill/>
          <a:ln>
            <a:noFill/>
          </a:ln>
        </p:spPr>
        <p:txBody>
          <a:bodyPr anchorCtr="0" anchor="t" bIns="45700" lIns="91425" spcFirstLastPara="1" rIns="91425" wrap="square" tIns="45700">
            <a:noAutofit/>
          </a:bodyPr>
          <a:lstStyle/>
          <a:p>
            <a:pPr indent="-101600" lvl="0" marL="0" marR="0" rtl="0" algn="l">
              <a:lnSpc>
                <a:spcPct val="100000"/>
              </a:lnSpc>
              <a:spcBef>
                <a:spcPts val="0"/>
              </a:spcBef>
              <a:spcAft>
                <a:spcPts val="0"/>
              </a:spcAft>
              <a:buClr>
                <a:schemeClr val="dk2"/>
              </a:buClr>
              <a:buSzPts val="1600"/>
              <a:buFont typeface="Arial Narrow"/>
              <a:buChar char="•"/>
            </a:pPr>
            <a:r>
              <a:rPr b="1" i="0" lang="en-US" sz="1600" u="none">
                <a:solidFill>
                  <a:schemeClr val="dk2"/>
                </a:solidFill>
                <a:latin typeface="Arial Narrow"/>
                <a:ea typeface="Arial Narrow"/>
                <a:cs typeface="Arial Narrow"/>
                <a:sym typeface="Arial Narrow"/>
              </a:rPr>
              <a:t>NORMAL  LAWS  OF  CONTINUITY  AND  BERNOULLI  APPLY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18" name="Shape 218"/>
        <p:cNvGrpSpPr/>
        <p:nvPr/>
      </p:nvGrpSpPr>
      <p:grpSpPr>
        <a:xfrm>
          <a:off x="0" y="0"/>
          <a:ext cx="0" cy="0"/>
          <a:chOff x="0" y="0"/>
          <a:chExt cx="0" cy="0"/>
        </a:xfrm>
      </p:grpSpPr>
      <p:sp>
        <p:nvSpPr>
          <p:cNvPr id="219" name="Google Shape;219;p21"/>
          <p:cNvSpPr txBox="1"/>
          <p:nvPr>
            <p:ph idx="4294967295" type="title"/>
          </p:nvPr>
        </p:nvSpPr>
        <p:spPr>
          <a:xfrm>
            <a:off x="2641600" y="53975"/>
            <a:ext cx="3813175" cy="609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1" i="0" lang="en-US" sz="2400" u="none" cap="none" strike="noStrike">
                <a:solidFill>
                  <a:schemeClr val="dk2"/>
                </a:solidFill>
                <a:latin typeface="Arial"/>
                <a:ea typeface="Arial"/>
                <a:cs typeface="Arial"/>
                <a:sym typeface="Arial"/>
              </a:rPr>
              <a:t>SONIC FLOW IN A DUCT</a:t>
            </a:r>
            <a:endParaRPr/>
          </a:p>
        </p:txBody>
      </p:sp>
      <p:pic>
        <p:nvPicPr>
          <p:cNvPr id="220" name="Google Shape;220;p21"/>
          <p:cNvPicPr preferRelativeResize="0"/>
          <p:nvPr/>
        </p:nvPicPr>
        <p:blipFill rotWithShape="1">
          <a:blip r:embed="rId3">
            <a:alphaModFix/>
          </a:blip>
          <a:srcRect b="0" l="0" r="0" t="0"/>
          <a:stretch/>
        </p:blipFill>
        <p:spPr>
          <a:xfrm>
            <a:off x="0" y="3255962"/>
            <a:ext cx="9144000" cy="3602037"/>
          </a:xfrm>
          <a:prstGeom prst="rect">
            <a:avLst/>
          </a:prstGeom>
          <a:noFill/>
          <a:ln>
            <a:noFill/>
          </a:ln>
        </p:spPr>
      </p:pic>
      <p:sp>
        <p:nvSpPr>
          <p:cNvPr id="221" name="Google Shape;221;p21"/>
          <p:cNvSpPr txBox="1"/>
          <p:nvPr/>
        </p:nvSpPr>
        <p:spPr>
          <a:xfrm>
            <a:off x="5646737" y="4370387"/>
            <a:ext cx="25257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3300"/>
              </a:buClr>
              <a:buSzPts val="1200"/>
              <a:buFont typeface="Arial Narrow"/>
              <a:buNone/>
            </a:pPr>
            <a:r>
              <a:rPr b="1" i="0" lang="en-US" sz="1200" u="none">
                <a:solidFill>
                  <a:srgbClr val="CC3300"/>
                </a:solidFill>
                <a:latin typeface="Arial Narrow"/>
                <a:ea typeface="Arial Narrow"/>
                <a:cs typeface="Arial Narrow"/>
                <a:sym typeface="Arial Narrow"/>
              </a:rPr>
              <a:t>ADVERSE PRESSURE GRADIENT</a:t>
            </a:r>
            <a:endParaRPr/>
          </a:p>
        </p:txBody>
      </p:sp>
      <p:sp>
        <p:nvSpPr>
          <p:cNvPr id="222" name="Google Shape;222;p21"/>
          <p:cNvSpPr txBox="1"/>
          <p:nvPr/>
        </p:nvSpPr>
        <p:spPr>
          <a:xfrm>
            <a:off x="271462" y="1292225"/>
            <a:ext cx="8770937" cy="1241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INCOMING HIGH SPEED SUBSONIC AIRFLOW  -  AN INCIPIENT BUT RELATIVELY WEAK SHOCKWAVE FORMS AT THE THROAT  -  THE RESULT OF FLOW ACCELERATION  TO MACH 1 IN THE CONVERGENT PART OF THE DUCT.</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ADVERSE PRESSURE GRADIENT BEGINS IN THE INCIPIENT SHOCK AT THE THROAT, BUT CAN CONTINUE IN THE DIVERGENT  SECTION   -   THIS LEADS TO TURBULENT FLOW.  </a:t>
            </a:r>
            <a:endParaRPr/>
          </a:p>
        </p:txBody>
      </p:sp>
      <p:sp>
        <p:nvSpPr>
          <p:cNvPr id="223" name="Google Shape;223;p21"/>
          <p:cNvSpPr/>
          <p:nvPr/>
        </p:nvSpPr>
        <p:spPr>
          <a:xfrm>
            <a:off x="85725" y="1397000"/>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24" name="Google Shape;224;p21"/>
          <p:cNvSpPr/>
          <p:nvPr/>
        </p:nvSpPr>
        <p:spPr>
          <a:xfrm>
            <a:off x="85725" y="2128837"/>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28" name="Shape 228"/>
        <p:cNvGrpSpPr/>
        <p:nvPr/>
      </p:nvGrpSpPr>
      <p:grpSpPr>
        <a:xfrm>
          <a:off x="0" y="0"/>
          <a:ext cx="0" cy="0"/>
          <a:chOff x="0" y="0"/>
          <a:chExt cx="0" cy="0"/>
        </a:xfrm>
      </p:grpSpPr>
      <p:sp>
        <p:nvSpPr>
          <p:cNvPr id="229" name="Google Shape;229;p22"/>
          <p:cNvSpPr txBox="1"/>
          <p:nvPr>
            <p:ph idx="4294967295" type="title"/>
          </p:nvPr>
        </p:nvSpPr>
        <p:spPr>
          <a:xfrm>
            <a:off x="2513012" y="76200"/>
            <a:ext cx="4051300" cy="5191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SUPERSONIC FLOW IN A DUCT      </a:t>
            </a:r>
            <a:endParaRPr/>
          </a:p>
        </p:txBody>
      </p:sp>
      <p:sp>
        <p:nvSpPr>
          <p:cNvPr id="230" name="Google Shape;230;p22"/>
          <p:cNvSpPr txBox="1"/>
          <p:nvPr/>
        </p:nvSpPr>
        <p:spPr>
          <a:xfrm>
            <a:off x="203200" y="533400"/>
            <a:ext cx="7766050" cy="1838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IN THE DIAGRAM BELOW, THE FLOW IS SUPERSONIC.  BOTH CONVERGENT AND DIVERGENT SECTIONS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OF THE DUCT CREATE DISTURBANCES CALLED </a:t>
            </a:r>
            <a:r>
              <a:rPr b="1" i="0" lang="en-US" sz="1400" u="sng">
                <a:solidFill>
                  <a:schemeClr val="dk2"/>
                </a:solidFill>
                <a:latin typeface="Arial Narrow"/>
                <a:ea typeface="Arial Narrow"/>
                <a:cs typeface="Arial Narrow"/>
                <a:sym typeface="Arial Narrow"/>
              </a:rPr>
              <a:t>MACH WAVES.</a:t>
            </a:r>
            <a:endParaRPr/>
          </a:p>
          <a:p>
            <a:pPr indent="0" lvl="0" marL="0" marR="0" rtl="0" algn="l">
              <a:lnSpc>
                <a:spcPct val="100000"/>
              </a:lnSpc>
              <a:spcBef>
                <a:spcPts val="280"/>
              </a:spcBef>
              <a:spcAft>
                <a:spcPts val="0"/>
              </a:spcAft>
              <a:buClr>
                <a:schemeClr val="dk1"/>
              </a:buClr>
              <a:buSzPts val="1400"/>
              <a:buFont typeface="Tahoma"/>
              <a:buNone/>
            </a:pPr>
            <a:r>
              <a:t/>
            </a:r>
            <a:endParaRPr b="1" i="0" sz="1400" u="sng">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IN  THE CONVERGENT SECTION OF THE DUCT THE WAVES ARE  A SERIES OF WEAK SHOCK WAVES.</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THE FLOW VELOCITY IS GRADUALLY REDUCED BY THE SERIES OF SHOCK WAVES; WHILST THE</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TEMPERATURE, PRESSURE AND DENSITY ALL INCREASE.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sng">
                <a:solidFill>
                  <a:schemeClr val="dk2"/>
                </a:solidFill>
                <a:latin typeface="Arial Narrow"/>
                <a:ea typeface="Arial Narrow"/>
                <a:cs typeface="Arial Narrow"/>
                <a:sym typeface="Arial Narrow"/>
              </a:rPr>
              <a:t>                                       </a:t>
            </a:r>
            <a:endParaRPr/>
          </a:p>
        </p:txBody>
      </p:sp>
      <p:pic>
        <p:nvPicPr>
          <p:cNvPr id="231" name="Google Shape;231;p22"/>
          <p:cNvPicPr preferRelativeResize="0"/>
          <p:nvPr/>
        </p:nvPicPr>
        <p:blipFill rotWithShape="1">
          <a:blip r:embed="rId3">
            <a:alphaModFix/>
          </a:blip>
          <a:srcRect b="0" l="0" r="0" t="0"/>
          <a:stretch/>
        </p:blipFill>
        <p:spPr>
          <a:xfrm>
            <a:off x="0" y="2305050"/>
            <a:ext cx="9144000" cy="4552950"/>
          </a:xfrm>
          <a:prstGeom prst="rect">
            <a:avLst/>
          </a:prstGeom>
          <a:noFill/>
          <a:ln>
            <a:noFill/>
          </a:ln>
        </p:spPr>
      </p:pic>
      <p:cxnSp>
        <p:nvCxnSpPr>
          <p:cNvPr id="232" name="Google Shape;232;p22"/>
          <p:cNvCxnSpPr/>
          <p:nvPr/>
        </p:nvCxnSpPr>
        <p:spPr>
          <a:xfrm>
            <a:off x="6384925" y="2346325"/>
            <a:ext cx="25400" cy="4511675"/>
          </a:xfrm>
          <a:prstGeom prst="straightConnector1">
            <a:avLst/>
          </a:prstGeom>
          <a:noFill/>
          <a:ln cap="flat" cmpd="sng" w="9525">
            <a:solidFill>
              <a:srgbClr val="000000"/>
            </a:solidFill>
            <a:prstDash val="solid"/>
            <a:miter lim="800000"/>
            <a:headEnd len="med" w="med" type="none"/>
            <a:tailEnd len="med" w="med" type="none"/>
          </a:ln>
        </p:spPr>
      </p:cxnSp>
      <p:sp>
        <p:nvSpPr>
          <p:cNvPr id="233" name="Google Shape;233;p22"/>
          <p:cNvSpPr txBox="1"/>
          <p:nvPr/>
        </p:nvSpPr>
        <p:spPr>
          <a:xfrm>
            <a:off x="3760787" y="2438400"/>
            <a:ext cx="2016125" cy="396875"/>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0" i="0" lang="en-US" sz="2400" u="none">
                <a:solidFill>
                  <a:srgbClr val="000000"/>
                </a:solidFill>
                <a:latin typeface="Arial Narrow"/>
                <a:ea typeface="Arial Narrow"/>
                <a:cs typeface="Arial Narrow"/>
                <a:sym typeface="Arial Narrow"/>
              </a:rPr>
              <a:t>Convergent duct</a:t>
            </a:r>
            <a:endParaRPr/>
          </a:p>
        </p:txBody>
      </p:sp>
      <p:sp>
        <p:nvSpPr>
          <p:cNvPr id="234" name="Google Shape;234;p22"/>
          <p:cNvSpPr txBox="1"/>
          <p:nvPr/>
        </p:nvSpPr>
        <p:spPr>
          <a:xfrm>
            <a:off x="6507162" y="2386012"/>
            <a:ext cx="1843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Narrow"/>
              <a:buNone/>
            </a:pPr>
            <a:r>
              <a:rPr b="0" i="0" lang="en-US" sz="2400" u="none">
                <a:solidFill>
                  <a:srgbClr val="000000"/>
                </a:solidFill>
                <a:latin typeface="Arial Narrow"/>
                <a:ea typeface="Arial Narrow"/>
                <a:cs typeface="Arial Narrow"/>
                <a:sym typeface="Arial Narrow"/>
              </a:rPr>
              <a:t>Divergent Duct</a:t>
            </a:r>
            <a:endParaRPr/>
          </a:p>
        </p:txBody>
      </p:sp>
      <p:sp>
        <p:nvSpPr>
          <p:cNvPr id="235" name="Google Shape;235;p22"/>
          <p:cNvSpPr/>
          <p:nvPr/>
        </p:nvSpPr>
        <p:spPr>
          <a:xfrm>
            <a:off x="39687" y="644525"/>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36" name="Google Shape;236;p22"/>
          <p:cNvSpPr/>
          <p:nvPr/>
        </p:nvSpPr>
        <p:spPr>
          <a:xfrm>
            <a:off x="39687" y="14081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 name="Shape 41"/>
        <p:cNvGrpSpPr/>
        <p:nvPr/>
      </p:nvGrpSpPr>
      <p:grpSpPr>
        <a:xfrm>
          <a:off x="0" y="0"/>
          <a:ext cx="0" cy="0"/>
          <a:chOff x="0" y="0"/>
          <a:chExt cx="0" cy="0"/>
        </a:xfrm>
      </p:grpSpPr>
      <p:sp>
        <p:nvSpPr>
          <p:cNvPr id="42" name="Google Shape;42;p5"/>
          <p:cNvSpPr/>
          <p:nvPr/>
        </p:nvSpPr>
        <p:spPr>
          <a:xfrm flipH="1">
            <a:off x="3995737" y="4422775"/>
            <a:ext cx="2160587" cy="792162"/>
          </a:xfrm>
          <a:prstGeom prst="flowChartDelay">
            <a:avLst/>
          </a:prstGeom>
          <a:solidFill>
            <a:schemeClr val="l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3" name="Google Shape;43;p5"/>
          <p:cNvSpPr/>
          <p:nvPr/>
        </p:nvSpPr>
        <p:spPr>
          <a:xfrm rot="-780000">
            <a:off x="6084887" y="5300662"/>
            <a:ext cx="1006475" cy="174625"/>
          </a:xfrm>
          <a:custGeom>
            <a:rect b="b" l="l" r="r" t="t"/>
            <a:pathLst>
              <a:path extrusionOk="0" h="241" w="1544">
                <a:moveTo>
                  <a:pt x="0" y="105"/>
                </a:moveTo>
                <a:cubicBezTo>
                  <a:pt x="125" y="189"/>
                  <a:pt x="230" y="95"/>
                  <a:pt x="230" y="95"/>
                </a:cubicBezTo>
                <a:cubicBezTo>
                  <a:pt x="314" y="0"/>
                  <a:pt x="450" y="95"/>
                  <a:pt x="450" y="95"/>
                </a:cubicBezTo>
                <a:cubicBezTo>
                  <a:pt x="544" y="189"/>
                  <a:pt x="701" y="115"/>
                  <a:pt x="701" y="115"/>
                </a:cubicBezTo>
                <a:cubicBezTo>
                  <a:pt x="806" y="21"/>
                  <a:pt x="953" y="115"/>
                  <a:pt x="953" y="115"/>
                </a:cubicBezTo>
                <a:cubicBezTo>
                  <a:pt x="1078" y="241"/>
                  <a:pt x="1214" y="115"/>
                  <a:pt x="1214" y="115"/>
                </a:cubicBezTo>
                <a:lnTo>
                  <a:pt x="1544" y="110"/>
                </a:ln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cxnSp>
        <p:nvCxnSpPr>
          <p:cNvPr id="44" name="Google Shape;44;p5"/>
          <p:cNvCxnSpPr/>
          <p:nvPr/>
        </p:nvCxnSpPr>
        <p:spPr>
          <a:xfrm>
            <a:off x="1763712" y="4652962"/>
            <a:ext cx="935037" cy="0"/>
          </a:xfrm>
          <a:prstGeom prst="straightConnector1">
            <a:avLst/>
          </a:prstGeom>
          <a:noFill/>
          <a:ln cap="flat" cmpd="sng" w="9525">
            <a:solidFill>
              <a:srgbClr val="000000"/>
            </a:solidFill>
            <a:prstDash val="solid"/>
            <a:miter lim="800000"/>
            <a:headEnd len="med" w="med" type="none"/>
            <a:tailEnd len="lg" w="lg" type="triangle"/>
          </a:ln>
        </p:spPr>
      </p:cxnSp>
      <p:cxnSp>
        <p:nvCxnSpPr>
          <p:cNvPr id="45" name="Google Shape;45;p5"/>
          <p:cNvCxnSpPr/>
          <p:nvPr/>
        </p:nvCxnSpPr>
        <p:spPr>
          <a:xfrm>
            <a:off x="2124075" y="4740275"/>
            <a:ext cx="935037" cy="0"/>
          </a:xfrm>
          <a:prstGeom prst="straightConnector1">
            <a:avLst/>
          </a:prstGeom>
          <a:noFill/>
          <a:ln cap="flat" cmpd="sng" w="9525">
            <a:solidFill>
              <a:srgbClr val="000000"/>
            </a:solidFill>
            <a:prstDash val="solid"/>
            <a:miter lim="800000"/>
            <a:headEnd len="med" w="med" type="none"/>
            <a:tailEnd len="lg" w="lg" type="triangle"/>
          </a:ln>
        </p:spPr>
      </p:cxnSp>
      <p:sp>
        <p:nvSpPr>
          <p:cNvPr id="46" name="Google Shape;46;p5"/>
          <p:cNvSpPr/>
          <p:nvPr/>
        </p:nvSpPr>
        <p:spPr>
          <a:xfrm>
            <a:off x="3563937" y="5013325"/>
            <a:ext cx="1047750" cy="287337"/>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cxnSp>
        <p:nvCxnSpPr>
          <p:cNvPr id="47" name="Google Shape;47;p5"/>
          <p:cNvCxnSpPr/>
          <p:nvPr/>
        </p:nvCxnSpPr>
        <p:spPr>
          <a:xfrm>
            <a:off x="1763712" y="6237287"/>
            <a:ext cx="935037" cy="0"/>
          </a:xfrm>
          <a:prstGeom prst="straightConnector1">
            <a:avLst/>
          </a:prstGeom>
          <a:noFill/>
          <a:ln cap="flat" cmpd="sng" w="9525">
            <a:solidFill>
              <a:srgbClr val="000000"/>
            </a:solidFill>
            <a:prstDash val="solid"/>
            <a:miter lim="800000"/>
            <a:headEnd len="med" w="med" type="none"/>
            <a:tailEnd len="lg" w="lg" type="triangle"/>
          </a:ln>
        </p:spPr>
      </p:cxnSp>
      <p:cxnSp>
        <p:nvCxnSpPr>
          <p:cNvPr id="48" name="Google Shape;48;p5"/>
          <p:cNvCxnSpPr/>
          <p:nvPr/>
        </p:nvCxnSpPr>
        <p:spPr>
          <a:xfrm>
            <a:off x="3635375" y="5805487"/>
            <a:ext cx="935037" cy="0"/>
          </a:xfrm>
          <a:prstGeom prst="straightConnector1">
            <a:avLst/>
          </a:prstGeom>
          <a:noFill/>
          <a:ln cap="flat" cmpd="sng" w="9525">
            <a:solidFill>
              <a:srgbClr val="000000"/>
            </a:solidFill>
            <a:prstDash val="solid"/>
            <a:miter lim="800000"/>
            <a:headEnd len="med" w="med" type="none"/>
            <a:tailEnd len="lg" w="lg" type="triangle"/>
          </a:ln>
        </p:spPr>
      </p:cxnSp>
      <p:sp>
        <p:nvSpPr>
          <p:cNvPr id="49" name="Google Shape;49;p5"/>
          <p:cNvSpPr/>
          <p:nvPr/>
        </p:nvSpPr>
        <p:spPr>
          <a:xfrm>
            <a:off x="3563937" y="5229225"/>
            <a:ext cx="1295400" cy="287337"/>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0" name="Google Shape;50;p5"/>
          <p:cNvSpPr/>
          <p:nvPr/>
        </p:nvSpPr>
        <p:spPr>
          <a:xfrm>
            <a:off x="3492500" y="5516562"/>
            <a:ext cx="1295400" cy="144462"/>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grpSp>
        <p:nvGrpSpPr>
          <p:cNvPr id="51" name="Google Shape;51;p5"/>
          <p:cNvGrpSpPr/>
          <p:nvPr/>
        </p:nvGrpSpPr>
        <p:grpSpPr>
          <a:xfrm flipH="1" rot="10800000">
            <a:off x="3492500" y="3860800"/>
            <a:ext cx="1366837" cy="792162"/>
            <a:chOff x="3708400" y="5229225"/>
            <a:chExt cx="1366837" cy="792162"/>
          </a:xfrm>
        </p:grpSpPr>
        <p:sp>
          <p:nvSpPr>
            <p:cNvPr id="52" name="Google Shape;52;p5"/>
            <p:cNvSpPr/>
            <p:nvPr/>
          </p:nvSpPr>
          <p:spPr>
            <a:xfrm>
              <a:off x="3779837" y="5229225"/>
              <a:ext cx="1047750" cy="287337"/>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cxnSp>
          <p:nvCxnSpPr>
            <p:cNvPr id="53" name="Google Shape;53;p5"/>
            <p:cNvCxnSpPr/>
            <p:nvPr/>
          </p:nvCxnSpPr>
          <p:spPr>
            <a:xfrm>
              <a:off x="3851275" y="6021387"/>
              <a:ext cx="935037" cy="0"/>
            </a:xfrm>
            <a:prstGeom prst="straightConnector1">
              <a:avLst/>
            </a:prstGeom>
            <a:noFill/>
            <a:ln cap="flat" cmpd="sng" w="9525">
              <a:solidFill>
                <a:srgbClr val="000000"/>
              </a:solidFill>
              <a:prstDash val="solid"/>
              <a:miter lim="800000"/>
              <a:headEnd len="med" w="med" type="none"/>
              <a:tailEnd len="lg" w="lg" type="triangle"/>
            </a:ln>
          </p:spPr>
        </p:cxnSp>
        <p:sp>
          <p:nvSpPr>
            <p:cNvPr id="54" name="Google Shape;54;p5"/>
            <p:cNvSpPr/>
            <p:nvPr/>
          </p:nvSpPr>
          <p:spPr>
            <a:xfrm>
              <a:off x="3779837" y="5445125"/>
              <a:ext cx="1295400" cy="287337"/>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5" name="Google Shape;55;p5"/>
            <p:cNvSpPr/>
            <p:nvPr/>
          </p:nvSpPr>
          <p:spPr>
            <a:xfrm>
              <a:off x="3708400" y="5732462"/>
              <a:ext cx="1295400" cy="144462"/>
            </a:xfrm>
            <a:custGeom>
              <a:rect b="b" l="l" r="r" t="t"/>
              <a:pathLst>
                <a:path extrusionOk="0" h="241" w="660">
                  <a:moveTo>
                    <a:pt x="0" y="42"/>
                  </a:moveTo>
                  <a:cubicBezTo>
                    <a:pt x="366" y="0"/>
                    <a:pt x="336" y="241"/>
                    <a:pt x="660" y="230"/>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grpSp>
      <p:grpSp>
        <p:nvGrpSpPr>
          <p:cNvPr id="56" name="Google Shape;56;p5"/>
          <p:cNvGrpSpPr/>
          <p:nvPr/>
        </p:nvGrpSpPr>
        <p:grpSpPr>
          <a:xfrm>
            <a:off x="2360612" y="3040062"/>
            <a:ext cx="1068387" cy="204787"/>
            <a:chOff x="6950075" y="6199187"/>
            <a:chExt cx="1068387" cy="204787"/>
          </a:xfrm>
        </p:grpSpPr>
        <p:cxnSp>
          <p:nvCxnSpPr>
            <p:cNvPr id="57" name="Google Shape;57;p5"/>
            <p:cNvCxnSpPr/>
            <p:nvPr/>
          </p:nvCxnSpPr>
          <p:spPr>
            <a:xfrm>
              <a:off x="6950075" y="6308725"/>
              <a:ext cx="935037" cy="0"/>
            </a:xfrm>
            <a:prstGeom prst="straightConnector1">
              <a:avLst/>
            </a:prstGeom>
            <a:noFill/>
            <a:ln cap="flat" cmpd="sng" w="9525">
              <a:solidFill>
                <a:srgbClr val="000000"/>
              </a:solidFill>
              <a:prstDash val="solid"/>
              <a:miter lim="800000"/>
              <a:headEnd len="med" w="med" type="none"/>
              <a:tailEnd len="lg" w="lg" type="triangle"/>
            </a:ln>
          </p:spPr>
        </p:cxnSp>
        <p:sp>
          <p:nvSpPr>
            <p:cNvPr id="58" name="Google Shape;58;p5"/>
            <p:cNvSpPr/>
            <p:nvPr/>
          </p:nvSpPr>
          <p:spPr>
            <a:xfrm rot="5400000">
              <a:off x="7740650" y="6126162"/>
              <a:ext cx="204787" cy="350837"/>
            </a:xfrm>
            <a:prstGeom prst="triangle">
              <a:avLst>
                <a:gd fmla="val 50000" name="adj"/>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grpSp>
      <p:sp>
        <p:nvSpPr>
          <p:cNvPr id="59" name="Google Shape;59;p5"/>
          <p:cNvSpPr/>
          <p:nvPr/>
        </p:nvSpPr>
        <p:spPr>
          <a:xfrm>
            <a:off x="6243637" y="4521200"/>
            <a:ext cx="2001837" cy="531812"/>
          </a:xfrm>
          <a:custGeom>
            <a:rect b="b" l="l" r="r" t="t"/>
            <a:pathLst>
              <a:path extrusionOk="0" h="335" w="1261">
                <a:moveTo>
                  <a:pt x="68" y="157"/>
                </a:moveTo>
                <a:cubicBezTo>
                  <a:pt x="104" y="99"/>
                  <a:pt x="115" y="114"/>
                  <a:pt x="183" y="125"/>
                </a:cubicBezTo>
                <a:cubicBezTo>
                  <a:pt x="161" y="192"/>
                  <a:pt x="159" y="266"/>
                  <a:pt x="120" y="324"/>
                </a:cubicBezTo>
                <a:cubicBezTo>
                  <a:pt x="0" y="311"/>
                  <a:pt x="14" y="335"/>
                  <a:pt x="47" y="241"/>
                </a:cubicBezTo>
                <a:cubicBezTo>
                  <a:pt x="159" y="279"/>
                  <a:pt x="87" y="264"/>
                  <a:pt x="267" y="251"/>
                </a:cubicBezTo>
                <a:cubicBezTo>
                  <a:pt x="292" y="245"/>
                  <a:pt x="322" y="242"/>
                  <a:pt x="340" y="220"/>
                </a:cubicBezTo>
                <a:cubicBezTo>
                  <a:pt x="366" y="187"/>
                  <a:pt x="361" y="118"/>
                  <a:pt x="392" y="73"/>
                </a:cubicBezTo>
                <a:cubicBezTo>
                  <a:pt x="413" y="77"/>
                  <a:pt x="436" y="74"/>
                  <a:pt x="455" y="84"/>
                </a:cubicBezTo>
                <a:cubicBezTo>
                  <a:pt x="495" y="104"/>
                  <a:pt x="473" y="169"/>
                  <a:pt x="497" y="199"/>
                </a:cubicBezTo>
                <a:cubicBezTo>
                  <a:pt x="512" y="219"/>
                  <a:pt x="538" y="223"/>
                  <a:pt x="560" y="230"/>
                </a:cubicBezTo>
                <a:cubicBezTo>
                  <a:pt x="630" y="207"/>
                  <a:pt x="608" y="120"/>
                  <a:pt x="675" y="115"/>
                </a:cubicBezTo>
                <a:cubicBezTo>
                  <a:pt x="766" y="109"/>
                  <a:pt x="856" y="108"/>
                  <a:pt x="947" y="104"/>
                </a:cubicBezTo>
                <a:cubicBezTo>
                  <a:pt x="943" y="84"/>
                  <a:pt x="926" y="31"/>
                  <a:pt x="947" y="10"/>
                </a:cubicBezTo>
                <a:cubicBezTo>
                  <a:pt x="957" y="0"/>
                  <a:pt x="975" y="3"/>
                  <a:pt x="989" y="0"/>
                </a:cubicBezTo>
                <a:cubicBezTo>
                  <a:pt x="1039" y="33"/>
                  <a:pt x="1013" y="40"/>
                  <a:pt x="1062" y="73"/>
                </a:cubicBezTo>
                <a:cubicBezTo>
                  <a:pt x="1076" y="70"/>
                  <a:pt x="1092" y="71"/>
                  <a:pt x="1104" y="63"/>
                </a:cubicBezTo>
                <a:cubicBezTo>
                  <a:pt x="1115" y="56"/>
                  <a:pt x="1113" y="34"/>
                  <a:pt x="1125" y="31"/>
                </a:cubicBezTo>
                <a:cubicBezTo>
                  <a:pt x="1138" y="28"/>
                  <a:pt x="1184" y="80"/>
                  <a:pt x="1188" y="84"/>
                </a:cubicBezTo>
                <a:cubicBezTo>
                  <a:pt x="1205" y="80"/>
                  <a:pt x="1225" y="83"/>
                  <a:pt x="1240" y="73"/>
                </a:cubicBezTo>
                <a:cubicBezTo>
                  <a:pt x="1249" y="67"/>
                  <a:pt x="1243" y="50"/>
                  <a:pt x="1251" y="42"/>
                </a:cubicBezTo>
                <a:cubicBezTo>
                  <a:pt x="1254" y="39"/>
                  <a:pt x="1258" y="49"/>
                  <a:pt x="1261" y="52"/>
                </a:cubicBezTo>
              </a:path>
            </a:pathLst>
          </a:custGeom>
          <a:no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0" name="Google Shape;60;p5"/>
          <p:cNvSpPr/>
          <p:nvPr/>
        </p:nvSpPr>
        <p:spPr>
          <a:xfrm>
            <a:off x="6450012" y="3524250"/>
            <a:ext cx="2079625" cy="665162"/>
          </a:xfrm>
          <a:custGeom>
            <a:rect b="b" l="l" r="r" t="t"/>
            <a:pathLst>
              <a:path extrusionOk="0" h="419" w="1310">
                <a:moveTo>
                  <a:pt x="1310" y="10"/>
                </a:moveTo>
                <a:cubicBezTo>
                  <a:pt x="1310" y="10"/>
                  <a:pt x="1310" y="204"/>
                  <a:pt x="1310" y="398"/>
                </a:cubicBezTo>
                <a:cubicBezTo>
                  <a:pt x="1048" y="419"/>
                  <a:pt x="1164" y="398"/>
                  <a:pt x="630" y="398"/>
                </a:cubicBezTo>
                <a:cubicBezTo>
                  <a:pt x="389" y="387"/>
                  <a:pt x="158" y="304"/>
                  <a:pt x="0" y="220"/>
                </a:cubicBezTo>
                <a:cubicBezTo>
                  <a:pt x="189" y="105"/>
                  <a:pt x="336" y="73"/>
                  <a:pt x="640" y="10"/>
                </a:cubicBezTo>
                <a:cubicBezTo>
                  <a:pt x="996" y="0"/>
                  <a:pt x="1171" y="10"/>
                  <a:pt x="1310" y="10"/>
                </a:cubicBezTo>
                <a:close/>
              </a:path>
            </a:pathLst>
          </a:custGeom>
          <a:solidFill>
            <a:schemeClr val="accent1"/>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pic>
        <p:nvPicPr>
          <p:cNvPr id="61" name="Google Shape;61;p5"/>
          <p:cNvPicPr preferRelativeResize="0"/>
          <p:nvPr/>
        </p:nvPicPr>
        <p:blipFill rotWithShape="1">
          <a:blip r:embed="rId3">
            <a:alphaModFix/>
          </a:blip>
          <a:srcRect b="0" l="9813" r="0" t="0"/>
          <a:stretch/>
        </p:blipFill>
        <p:spPr>
          <a:xfrm>
            <a:off x="0" y="0"/>
            <a:ext cx="9144000" cy="6858000"/>
          </a:xfrm>
          <a:prstGeom prst="rect">
            <a:avLst/>
          </a:prstGeom>
          <a:noFill/>
          <a:ln>
            <a:noFill/>
          </a:ln>
        </p:spPr>
      </p:pic>
      <p:sp>
        <p:nvSpPr>
          <p:cNvPr id="62" name="Google Shape;62;p5"/>
          <p:cNvSpPr txBox="1"/>
          <p:nvPr/>
        </p:nvSpPr>
        <p:spPr>
          <a:xfrm>
            <a:off x="3657600" y="280987"/>
            <a:ext cx="179546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OBJECTIVES</a:t>
            </a:r>
            <a:endParaRPr/>
          </a:p>
        </p:txBody>
      </p:sp>
      <p:sp>
        <p:nvSpPr>
          <p:cNvPr id="63" name="Google Shape;63;p5"/>
          <p:cNvSpPr txBox="1"/>
          <p:nvPr/>
        </p:nvSpPr>
        <p:spPr>
          <a:xfrm>
            <a:off x="203200" y="3968750"/>
            <a:ext cx="8769350" cy="268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Understand relative airflow compressibility issues as they become apparent at EAS values above 250 kts;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Understand the processes and effects of shockwave formation under varying  flight circumstances;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Induce an awareness of the differences between subsonic, transonic and supersonic flight; also with particular</a:t>
            </a:r>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regard to lift and drag coefficients; and various definitions;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Produce a general awareness of the fundamental differences between subsonic and supersonic flow; </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Understand design strategies which  mitigate compressibility  effects;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a:ea typeface="Arial"/>
              <a:cs typeface="Arial"/>
              <a:sym typeface="Arial"/>
            </a:endParaRPr>
          </a:p>
          <a:p>
            <a:pPr indent="0" lvl="0" marL="0" marR="0" rtl="0" algn="l">
              <a:lnSpc>
                <a:spcPct val="100000"/>
              </a:lnSpc>
              <a:spcBef>
                <a:spcPts val="24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Understand the effects of high altitude on handling and stability; also with particular regard to associated limitations.  </a:t>
            </a:r>
            <a:endParaRPr/>
          </a:p>
        </p:txBody>
      </p:sp>
      <p:sp>
        <p:nvSpPr>
          <p:cNvPr id="64" name="Google Shape;64;p5"/>
          <p:cNvSpPr/>
          <p:nvPr/>
        </p:nvSpPr>
        <p:spPr>
          <a:xfrm>
            <a:off x="22225" y="647223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5" name="Google Shape;65;p5"/>
          <p:cNvSpPr/>
          <p:nvPr/>
        </p:nvSpPr>
        <p:spPr>
          <a:xfrm>
            <a:off x="23812" y="602138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6" name="Google Shape;66;p5"/>
          <p:cNvSpPr/>
          <p:nvPr/>
        </p:nvSpPr>
        <p:spPr>
          <a:xfrm>
            <a:off x="23812" y="4062412"/>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7" name="Google Shape;67;p5"/>
          <p:cNvSpPr/>
          <p:nvPr/>
        </p:nvSpPr>
        <p:spPr>
          <a:xfrm>
            <a:off x="23812" y="4937125"/>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8" name="Google Shape;68;p5"/>
          <p:cNvSpPr/>
          <p:nvPr/>
        </p:nvSpPr>
        <p:spPr>
          <a:xfrm>
            <a:off x="23812" y="4492625"/>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69" name="Google Shape;69;p5"/>
          <p:cNvSpPr/>
          <p:nvPr/>
        </p:nvSpPr>
        <p:spPr>
          <a:xfrm>
            <a:off x="15875" y="558323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41" name="Shape 241"/>
        <p:cNvGrpSpPr/>
        <p:nvPr/>
      </p:nvGrpSpPr>
      <p:grpSpPr>
        <a:xfrm>
          <a:off x="0" y="0"/>
          <a:ext cx="0" cy="0"/>
          <a:chOff x="0" y="0"/>
          <a:chExt cx="0" cy="0"/>
        </a:xfrm>
      </p:grpSpPr>
      <p:sp>
        <p:nvSpPr>
          <p:cNvPr id="242" name="Google Shape;242;p23"/>
          <p:cNvSpPr txBox="1"/>
          <p:nvPr>
            <p:ph idx="4294967295" type="title"/>
          </p:nvPr>
        </p:nvSpPr>
        <p:spPr>
          <a:xfrm>
            <a:off x="2044700" y="82550"/>
            <a:ext cx="4967287" cy="4651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SUPERSONIC FLOW IN A DUCT (cont’d)</a:t>
            </a:r>
            <a:endParaRPr/>
          </a:p>
        </p:txBody>
      </p:sp>
      <p:sp>
        <p:nvSpPr>
          <p:cNvPr id="243" name="Google Shape;243;p23"/>
          <p:cNvSpPr txBox="1"/>
          <p:nvPr/>
        </p:nvSpPr>
        <p:spPr>
          <a:xfrm>
            <a:off x="82550" y="1249362"/>
            <a:ext cx="8901112" cy="696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Narrow"/>
              <a:buNone/>
            </a:pPr>
            <a:r>
              <a:rPr b="1" i="0" lang="en-US" sz="1800" u="none">
                <a:solidFill>
                  <a:schemeClr val="dk2"/>
                </a:solidFill>
                <a:latin typeface="Arial Narrow"/>
                <a:ea typeface="Arial Narrow"/>
                <a:cs typeface="Arial Narrow"/>
                <a:sym typeface="Arial Narrow"/>
              </a:rPr>
              <a:t>JET ENGINE DUCTING IS DESIGNED TO REDUCE  INLET FLOW VELOCITY TO SUBSONIC </a:t>
            </a:r>
            <a:endParaRPr/>
          </a:p>
          <a:p>
            <a:pPr indent="0" lvl="0" marL="0" marR="0" rtl="0" algn="l">
              <a:lnSpc>
                <a:spcPct val="100000"/>
              </a:lnSpc>
              <a:spcBef>
                <a:spcPts val="360"/>
              </a:spcBef>
              <a:spcAft>
                <a:spcPts val="0"/>
              </a:spcAft>
              <a:buClr>
                <a:schemeClr val="dk2"/>
              </a:buClr>
              <a:buSzPts val="1800"/>
              <a:buFont typeface="Arial Narrow"/>
              <a:buNone/>
            </a:pPr>
            <a:r>
              <a:rPr b="1" i="0" lang="en-US" sz="1800" u="none">
                <a:solidFill>
                  <a:schemeClr val="dk2"/>
                </a:solidFill>
                <a:latin typeface="Arial Narrow"/>
                <a:ea typeface="Arial Narrow"/>
                <a:cs typeface="Arial Narrow"/>
                <a:sym typeface="Arial Narrow"/>
              </a:rPr>
              <a:t>BEFORE THE FLOW ENTERS THE FIRST COMPRESSOR.</a:t>
            </a:r>
            <a:endParaRPr/>
          </a:p>
        </p:txBody>
      </p:sp>
      <p:pic>
        <p:nvPicPr>
          <p:cNvPr id="244" name="Google Shape;244;p23"/>
          <p:cNvPicPr preferRelativeResize="0"/>
          <p:nvPr/>
        </p:nvPicPr>
        <p:blipFill rotWithShape="1">
          <a:blip r:embed="rId3">
            <a:alphaModFix/>
          </a:blip>
          <a:srcRect b="0" l="0" r="0" t="0"/>
          <a:stretch/>
        </p:blipFill>
        <p:spPr>
          <a:xfrm>
            <a:off x="0" y="2308225"/>
            <a:ext cx="9144000" cy="4552950"/>
          </a:xfrm>
          <a:prstGeom prst="rect">
            <a:avLst/>
          </a:prstGeom>
          <a:noFill/>
          <a:ln>
            <a:noFill/>
          </a:ln>
        </p:spPr>
      </p:pic>
      <p:sp>
        <p:nvSpPr>
          <p:cNvPr id="245" name="Google Shape;245;p23"/>
          <p:cNvSpPr txBox="1"/>
          <p:nvPr/>
        </p:nvSpPr>
        <p:spPr>
          <a:xfrm>
            <a:off x="3683000" y="2420937"/>
            <a:ext cx="2014537" cy="4111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cxnSp>
        <p:nvCxnSpPr>
          <p:cNvPr id="246" name="Google Shape;246;p23"/>
          <p:cNvCxnSpPr/>
          <p:nvPr/>
        </p:nvCxnSpPr>
        <p:spPr>
          <a:xfrm>
            <a:off x="6296025" y="2333625"/>
            <a:ext cx="19050" cy="4524375"/>
          </a:xfrm>
          <a:prstGeom prst="straightConnector1">
            <a:avLst/>
          </a:prstGeom>
          <a:noFill/>
          <a:ln cap="flat" cmpd="sng" w="9525">
            <a:solidFill>
              <a:srgbClr val="000000"/>
            </a:solidFill>
            <a:prstDash val="solid"/>
            <a:miter lim="800000"/>
            <a:headEnd len="med" w="med" type="none"/>
            <a:tailEnd len="med" w="med" type="none"/>
          </a:ln>
        </p:spPr>
      </p:cxnSp>
      <p:sp>
        <p:nvSpPr>
          <p:cNvPr id="247" name="Google Shape;247;p23"/>
          <p:cNvSpPr txBox="1"/>
          <p:nvPr/>
        </p:nvSpPr>
        <p:spPr>
          <a:xfrm>
            <a:off x="2914650" y="2413000"/>
            <a:ext cx="5643562" cy="457200"/>
          </a:xfrm>
          <a:prstGeom prst="rect">
            <a:avLst/>
          </a:prstGeom>
          <a:noFill/>
          <a:ln>
            <a:noFill/>
          </a:ln>
        </p:spPr>
        <p:txBody>
          <a:bodyPr anchorCtr="0" anchor="t" bIns="45700" lIns="91425" spcFirstLastPara="1" rIns="91425" wrap="square" tIns="45700">
            <a:noAutofit/>
          </a:bodyPr>
          <a:lstStyle/>
          <a:p>
            <a:pPr indent="0" lvl="2" marL="914400" marR="0" rtl="0" algn="l">
              <a:lnSpc>
                <a:spcPct val="100000"/>
              </a:lnSpc>
              <a:spcBef>
                <a:spcPts val="0"/>
              </a:spcBef>
              <a:spcAft>
                <a:spcPts val="0"/>
              </a:spcAft>
              <a:buClr>
                <a:srgbClr val="000000"/>
              </a:buClr>
              <a:buSzPts val="2400"/>
              <a:buFont typeface="Arial Narrow"/>
              <a:buNone/>
            </a:pPr>
            <a:r>
              <a:rPr b="0" i="0" lang="en-US" sz="2400" u="none" cap="none" strike="noStrike">
                <a:solidFill>
                  <a:srgbClr val="000000"/>
                </a:solidFill>
                <a:latin typeface="Arial Narrow"/>
                <a:ea typeface="Arial Narrow"/>
                <a:cs typeface="Arial Narrow"/>
                <a:sym typeface="Arial Narrow"/>
              </a:rPr>
              <a:t>Convergent duct         Divergent duct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51" name="Shape 251"/>
        <p:cNvGrpSpPr/>
        <p:nvPr/>
      </p:nvGrpSpPr>
      <p:grpSpPr>
        <a:xfrm>
          <a:off x="0" y="0"/>
          <a:ext cx="0" cy="0"/>
          <a:chOff x="0" y="0"/>
          <a:chExt cx="0" cy="0"/>
        </a:xfrm>
      </p:grpSpPr>
      <p:pic>
        <p:nvPicPr>
          <p:cNvPr id="252" name="Google Shape;252;p24"/>
          <p:cNvPicPr preferRelativeResize="0"/>
          <p:nvPr>
            <p:ph idx="4294967295" type="body"/>
          </p:nvPr>
        </p:nvPicPr>
        <p:blipFill rotWithShape="1">
          <a:blip r:embed="rId3">
            <a:alphaModFix/>
          </a:blip>
          <a:srcRect b="0" l="0" r="0" t="0"/>
          <a:stretch/>
        </p:blipFill>
        <p:spPr>
          <a:xfrm>
            <a:off x="0" y="2933700"/>
            <a:ext cx="9144000" cy="3924300"/>
          </a:xfrm>
          <a:prstGeom prst="rect">
            <a:avLst/>
          </a:prstGeom>
          <a:noFill/>
          <a:ln>
            <a:noFill/>
          </a:ln>
        </p:spPr>
      </p:pic>
      <p:sp>
        <p:nvSpPr>
          <p:cNvPr id="253" name="Google Shape;253;p24"/>
          <p:cNvSpPr txBox="1"/>
          <p:nvPr/>
        </p:nvSpPr>
        <p:spPr>
          <a:xfrm>
            <a:off x="466725" y="0"/>
            <a:ext cx="81645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a:solidFill>
                  <a:schemeClr val="dk2"/>
                </a:solidFill>
                <a:latin typeface="Arial Narrow"/>
                <a:ea typeface="Arial Narrow"/>
                <a:cs typeface="Arial Narrow"/>
                <a:sym typeface="Arial Narrow"/>
              </a:rPr>
              <a:t>  SUPERSONIC FLOW IN A DIVERGENT (De Laval) DUCT (cont’d)</a:t>
            </a:r>
            <a:endParaRPr/>
          </a:p>
        </p:txBody>
      </p:sp>
      <p:sp>
        <p:nvSpPr>
          <p:cNvPr id="254" name="Google Shape;254;p24"/>
          <p:cNvSpPr txBox="1"/>
          <p:nvPr/>
        </p:nvSpPr>
        <p:spPr>
          <a:xfrm>
            <a:off x="174625" y="519112"/>
            <a:ext cx="8915400" cy="200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IN  THE  EXPANDING  PART  OF  A  DUCT,  SUPERSONIC  FLOW  ACCELERATES.</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DENSITY  REDUCES  AND  VOLUME  INCREASES  FASTER  THAN  THE  FLOW  ACCELERATION – THE DUCT  MUST  EXPAND TO  ACCOMMODATE  THE  FLOW.</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TEMPERATURE  REDUCES  BECAUSE  OF  DENSITY AND  VOLUME  CHANGE – THIS  REDUCES  SONIC VELOCITY AND  INCREASES  THE  MACH  NUMBER  OF  THE  FLOW. </a:t>
            </a:r>
            <a:endParaRPr/>
          </a:p>
        </p:txBody>
      </p:sp>
      <p:sp>
        <p:nvSpPr>
          <p:cNvPr id="255" name="Google Shape;255;p24"/>
          <p:cNvSpPr/>
          <p:nvPr/>
        </p:nvSpPr>
        <p:spPr>
          <a:xfrm>
            <a:off x="50800" y="638175"/>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56" name="Google Shape;256;p24"/>
          <p:cNvSpPr/>
          <p:nvPr/>
        </p:nvSpPr>
        <p:spPr>
          <a:xfrm>
            <a:off x="50800" y="1235075"/>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57" name="Google Shape;257;p24"/>
          <p:cNvSpPr/>
          <p:nvPr/>
        </p:nvSpPr>
        <p:spPr>
          <a:xfrm>
            <a:off x="50800" y="2058987"/>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62" name="Shape 262"/>
        <p:cNvGrpSpPr/>
        <p:nvPr/>
      </p:nvGrpSpPr>
      <p:grpSpPr>
        <a:xfrm>
          <a:off x="0" y="0"/>
          <a:ext cx="0" cy="0"/>
          <a:chOff x="0" y="0"/>
          <a:chExt cx="0" cy="0"/>
        </a:xfrm>
      </p:grpSpPr>
      <p:sp>
        <p:nvSpPr>
          <p:cNvPr id="263" name="Google Shape;263;p25"/>
          <p:cNvSpPr txBox="1"/>
          <p:nvPr>
            <p:ph idx="4294967295" type="title"/>
          </p:nvPr>
        </p:nvSpPr>
        <p:spPr>
          <a:xfrm>
            <a:off x="1536700" y="79375"/>
            <a:ext cx="6013450" cy="4365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EXPANDING  (De Laval)  NOZZLE  APPLICATION</a:t>
            </a:r>
            <a:endParaRPr/>
          </a:p>
        </p:txBody>
      </p:sp>
      <p:pic>
        <p:nvPicPr>
          <p:cNvPr descr="sr71 shock" id="264" name="Google Shape;264;p25"/>
          <p:cNvPicPr preferRelativeResize="0"/>
          <p:nvPr/>
        </p:nvPicPr>
        <p:blipFill rotWithShape="1">
          <a:blip r:embed="rId3">
            <a:alphaModFix/>
          </a:blip>
          <a:srcRect b="0" l="0" r="0" t="0"/>
          <a:stretch/>
        </p:blipFill>
        <p:spPr>
          <a:xfrm>
            <a:off x="0" y="1506537"/>
            <a:ext cx="9144000" cy="5351462"/>
          </a:xfrm>
          <a:prstGeom prst="rect">
            <a:avLst/>
          </a:prstGeom>
          <a:noFill/>
          <a:ln>
            <a:noFill/>
          </a:ln>
        </p:spPr>
      </p:pic>
      <p:sp>
        <p:nvSpPr>
          <p:cNvPr id="265" name="Google Shape;265;p25"/>
          <p:cNvSpPr txBox="1"/>
          <p:nvPr/>
        </p:nvSpPr>
        <p:spPr>
          <a:xfrm>
            <a:off x="5668962" y="5187950"/>
            <a:ext cx="3409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3366"/>
              </a:buClr>
              <a:buSzPts val="1400"/>
              <a:buFont typeface="Arial Narrow"/>
              <a:buNone/>
            </a:pPr>
            <a:r>
              <a:rPr b="1" i="0" lang="en-US" sz="1400" u="none">
                <a:solidFill>
                  <a:srgbClr val="003366"/>
                </a:solidFill>
                <a:latin typeface="Arial Narrow"/>
                <a:ea typeface="Arial Narrow"/>
                <a:cs typeface="Arial Narrow"/>
                <a:sym typeface="Arial Narrow"/>
              </a:rPr>
              <a:t>EXPANSION WAVES IN SUPERSONIC EFFLUX</a:t>
            </a:r>
            <a:endParaRPr/>
          </a:p>
        </p:txBody>
      </p:sp>
      <p:cxnSp>
        <p:nvCxnSpPr>
          <p:cNvPr id="266" name="Google Shape;266;p25"/>
          <p:cNvCxnSpPr/>
          <p:nvPr/>
        </p:nvCxnSpPr>
        <p:spPr>
          <a:xfrm rot="10800000">
            <a:off x="6188075" y="4995862"/>
            <a:ext cx="450850" cy="252412"/>
          </a:xfrm>
          <a:prstGeom prst="straightConnector1">
            <a:avLst/>
          </a:prstGeom>
          <a:noFill/>
          <a:ln cap="flat" cmpd="sng" w="9525">
            <a:solidFill>
              <a:srgbClr val="003366"/>
            </a:solidFill>
            <a:prstDash val="solid"/>
            <a:miter lim="800000"/>
            <a:headEnd len="med" w="med" type="none"/>
            <a:tailEnd len="med" w="med" type="triangle"/>
          </a:ln>
        </p:spPr>
      </p:cxnSp>
      <p:cxnSp>
        <p:nvCxnSpPr>
          <p:cNvPr id="267" name="Google Shape;267;p25"/>
          <p:cNvCxnSpPr/>
          <p:nvPr/>
        </p:nvCxnSpPr>
        <p:spPr>
          <a:xfrm rot="10800000">
            <a:off x="7513637" y="4757737"/>
            <a:ext cx="889000" cy="490537"/>
          </a:xfrm>
          <a:prstGeom prst="straightConnector1">
            <a:avLst/>
          </a:prstGeom>
          <a:noFill/>
          <a:ln cap="flat" cmpd="sng" w="9525">
            <a:solidFill>
              <a:srgbClr val="003366"/>
            </a:solidFill>
            <a:prstDash val="solid"/>
            <a:miter lim="800000"/>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72" name="Shape 272"/>
        <p:cNvGrpSpPr/>
        <p:nvPr/>
      </p:nvGrpSpPr>
      <p:grpSpPr>
        <a:xfrm>
          <a:off x="0" y="0"/>
          <a:ext cx="0" cy="0"/>
          <a:chOff x="0" y="0"/>
          <a:chExt cx="0" cy="0"/>
        </a:xfrm>
      </p:grpSpPr>
      <p:pic>
        <p:nvPicPr>
          <p:cNvPr id="273" name="Google Shape;273;p26"/>
          <p:cNvPicPr preferRelativeResize="0"/>
          <p:nvPr/>
        </p:nvPicPr>
        <p:blipFill rotWithShape="1">
          <a:blip r:embed="rId3">
            <a:alphaModFix/>
          </a:blip>
          <a:srcRect b="0" l="0" r="0" t="0"/>
          <a:stretch/>
        </p:blipFill>
        <p:spPr>
          <a:xfrm>
            <a:off x="0" y="2706687"/>
            <a:ext cx="9144000" cy="4151312"/>
          </a:xfrm>
          <a:prstGeom prst="rect">
            <a:avLst/>
          </a:prstGeom>
          <a:noFill/>
          <a:ln>
            <a:noFill/>
          </a:ln>
        </p:spPr>
      </p:pic>
      <p:sp>
        <p:nvSpPr>
          <p:cNvPr id="274" name="Google Shape;274;p26"/>
          <p:cNvSpPr txBox="1"/>
          <p:nvPr/>
        </p:nvSpPr>
        <p:spPr>
          <a:xfrm>
            <a:off x="2130425" y="50800"/>
            <a:ext cx="48466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a:solidFill>
                  <a:schemeClr val="dk2"/>
                </a:solidFill>
                <a:latin typeface="Arial Narrow"/>
                <a:ea typeface="Arial Narrow"/>
                <a:cs typeface="Arial Narrow"/>
                <a:sym typeface="Arial Narrow"/>
              </a:rPr>
              <a:t>EXTERNAL MACH WAVE FORMATION</a:t>
            </a:r>
            <a:endParaRPr/>
          </a:p>
        </p:txBody>
      </p:sp>
      <p:sp>
        <p:nvSpPr>
          <p:cNvPr id="275" name="Google Shape;275;p26"/>
          <p:cNvSpPr txBox="1"/>
          <p:nvPr/>
        </p:nvSpPr>
        <p:spPr>
          <a:xfrm>
            <a:off x="147637" y="661987"/>
            <a:ext cx="7672387" cy="1704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THE PHYSICS   OF SUPERSONIC FLOW ARE  VERY DIFFERENT FROM  SUBSONIC FLOW,  AND SIMPLER  THAN  THOSE  AT TRANSONIC VELOCITY. </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EXTERNAL SUPERSONIC SPEED FLOW IS NOT REDUCED TO SUBSONIC AS OCCURS IN ENGINE INLET DUCTING.</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SMALL SHOCK WAVES OCCUR WHEN THERE  ARE RESTRICTIONS  /  CONVERGENCE IN THE  THE FLOW.</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EXPANSION WAVES OCCUR WHEN THE FLOW BECOMES DIVERGENT AND THE FLOW ACCELERATES. (Prantdl – Meyer expansion)</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COMPRESSION IN ANY STAGNATION REGION INCREASES TEMPERATURE,  AND THEREFORE SONIC SPEED (EG BEHIND A BOW SHOCK WAVE).          </a:t>
            </a:r>
            <a:endParaRPr/>
          </a:p>
        </p:txBody>
      </p:sp>
      <p:sp>
        <p:nvSpPr>
          <p:cNvPr id="276" name="Google Shape;276;p26"/>
          <p:cNvSpPr/>
          <p:nvPr/>
        </p:nvSpPr>
        <p:spPr>
          <a:xfrm>
            <a:off x="96837" y="727075"/>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77" name="Google Shape;277;p26"/>
          <p:cNvSpPr/>
          <p:nvPr/>
        </p:nvSpPr>
        <p:spPr>
          <a:xfrm>
            <a:off x="95250" y="11001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78" name="Google Shape;278;p26"/>
          <p:cNvSpPr txBox="1"/>
          <p:nvPr/>
        </p:nvSpPr>
        <p:spPr>
          <a:xfrm>
            <a:off x="2667000" y="3395662"/>
            <a:ext cx="207962"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 </a:t>
            </a:r>
            <a:endParaRPr/>
          </a:p>
        </p:txBody>
      </p:sp>
      <p:sp>
        <p:nvSpPr>
          <p:cNvPr id="279" name="Google Shape;279;p26"/>
          <p:cNvSpPr txBox="1"/>
          <p:nvPr/>
        </p:nvSpPr>
        <p:spPr>
          <a:xfrm>
            <a:off x="6211887" y="5516562"/>
            <a:ext cx="111918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WEAK SHOCK  WAVES</a:t>
            </a:r>
            <a:endParaRPr/>
          </a:p>
        </p:txBody>
      </p:sp>
      <p:cxnSp>
        <p:nvCxnSpPr>
          <p:cNvPr id="280" name="Google Shape;280;p26"/>
          <p:cNvCxnSpPr/>
          <p:nvPr/>
        </p:nvCxnSpPr>
        <p:spPr>
          <a:xfrm rot="10800000">
            <a:off x="6408737" y="4130675"/>
            <a:ext cx="609600" cy="1427162"/>
          </a:xfrm>
          <a:prstGeom prst="straightConnector1">
            <a:avLst/>
          </a:prstGeom>
          <a:noFill/>
          <a:ln cap="flat" cmpd="sng" w="9525">
            <a:solidFill>
              <a:srgbClr val="CC0000"/>
            </a:solidFill>
            <a:prstDash val="solid"/>
            <a:miter lim="800000"/>
            <a:headEnd len="med" w="med" type="none"/>
            <a:tailEnd len="med" w="med" type="triangle"/>
          </a:ln>
        </p:spPr>
      </p:cxnSp>
      <p:cxnSp>
        <p:nvCxnSpPr>
          <p:cNvPr id="281" name="Google Shape;281;p26"/>
          <p:cNvCxnSpPr/>
          <p:nvPr/>
        </p:nvCxnSpPr>
        <p:spPr>
          <a:xfrm flipH="1">
            <a:off x="3810000" y="5670550"/>
            <a:ext cx="2630487" cy="273050"/>
          </a:xfrm>
          <a:prstGeom prst="straightConnector1">
            <a:avLst/>
          </a:prstGeom>
          <a:noFill/>
          <a:ln cap="flat" cmpd="sng" w="9525">
            <a:solidFill>
              <a:srgbClr val="CC0000"/>
            </a:solidFill>
            <a:prstDash val="solid"/>
            <a:miter lim="800000"/>
            <a:headEnd len="med" w="med" type="none"/>
            <a:tailEnd len="med" w="med" type="triangle"/>
          </a:ln>
        </p:spPr>
      </p:cxnSp>
      <p:cxnSp>
        <p:nvCxnSpPr>
          <p:cNvPr id="282" name="Google Shape;282;p26"/>
          <p:cNvCxnSpPr/>
          <p:nvPr/>
        </p:nvCxnSpPr>
        <p:spPr>
          <a:xfrm flipH="1">
            <a:off x="5591175" y="5678487"/>
            <a:ext cx="1130300" cy="328612"/>
          </a:xfrm>
          <a:prstGeom prst="straightConnector1">
            <a:avLst/>
          </a:prstGeom>
          <a:noFill/>
          <a:ln cap="flat" cmpd="sng" w="9525">
            <a:solidFill>
              <a:schemeClr val="dk1"/>
            </a:solidFill>
            <a:prstDash val="solid"/>
            <a:miter lim="800000"/>
            <a:headEnd len="med" w="med" type="none"/>
            <a:tailEnd len="med" w="med" type="triangle"/>
          </a:ln>
        </p:spPr>
      </p:cxnSp>
      <p:cxnSp>
        <p:nvCxnSpPr>
          <p:cNvPr id="283" name="Google Shape;283;p26"/>
          <p:cNvCxnSpPr/>
          <p:nvPr/>
        </p:nvCxnSpPr>
        <p:spPr>
          <a:xfrm flipH="1">
            <a:off x="5614987" y="5686425"/>
            <a:ext cx="1082675" cy="674687"/>
          </a:xfrm>
          <a:prstGeom prst="straightConnector1">
            <a:avLst/>
          </a:prstGeom>
          <a:noFill/>
          <a:ln cap="flat" cmpd="sng" w="9525">
            <a:solidFill>
              <a:schemeClr val="dk1"/>
            </a:solidFill>
            <a:prstDash val="solid"/>
            <a:miter lim="800000"/>
            <a:headEnd len="med" w="med" type="none"/>
            <a:tailEnd len="med" w="med" type="triangle"/>
          </a:ln>
        </p:spPr>
      </p:cxnSp>
      <p:cxnSp>
        <p:nvCxnSpPr>
          <p:cNvPr id="284" name="Google Shape;284;p26"/>
          <p:cNvCxnSpPr/>
          <p:nvPr/>
        </p:nvCxnSpPr>
        <p:spPr>
          <a:xfrm flipH="1">
            <a:off x="5614987" y="5686425"/>
            <a:ext cx="1154112" cy="617537"/>
          </a:xfrm>
          <a:prstGeom prst="straightConnector1">
            <a:avLst/>
          </a:prstGeom>
          <a:noFill/>
          <a:ln cap="flat" cmpd="sng" w="9525">
            <a:solidFill>
              <a:srgbClr val="CC0000"/>
            </a:solidFill>
            <a:prstDash val="solid"/>
            <a:miter lim="800000"/>
            <a:headEnd len="med" w="med" type="none"/>
            <a:tailEnd len="med" w="med" type="triangle"/>
          </a:ln>
        </p:spPr>
      </p:cxnSp>
      <p:sp>
        <p:nvSpPr>
          <p:cNvPr id="285" name="Google Shape;285;p26"/>
          <p:cNvSpPr txBox="1"/>
          <p:nvPr/>
        </p:nvSpPr>
        <p:spPr>
          <a:xfrm>
            <a:off x="7777162" y="3398837"/>
            <a:ext cx="1012825"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BOW  SHOCK WAVE</a:t>
            </a:r>
            <a:endParaRPr/>
          </a:p>
        </p:txBody>
      </p:sp>
      <p:cxnSp>
        <p:nvCxnSpPr>
          <p:cNvPr id="286" name="Google Shape;286;p26"/>
          <p:cNvCxnSpPr/>
          <p:nvPr/>
        </p:nvCxnSpPr>
        <p:spPr>
          <a:xfrm>
            <a:off x="8686800" y="3584575"/>
            <a:ext cx="320675" cy="441325"/>
          </a:xfrm>
          <a:prstGeom prst="straightConnector1">
            <a:avLst/>
          </a:prstGeom>
          <a:noFill/>
          <a:ln cap="flat" cmpd="sng" w="9525">
            <a:solidFill>
              <a:srgbClr val="CC0000"/>
            </a:solidFill>
            <a:prstDash val="solid"/>
            <a:miter lim="800000"/>
            <a:headEnd len="med" w="med" type="none"/>
            <a:tailEnd len="med" w="med" type="triangle"/>
          </a:ln>
        </p:spPr>
      </p:cxnSp>
      <p:sp>
        <p:nvSpPr>
          <p:cNvPr id="287" name="Google Shape;287;p26"/>
          <p:cNvSpPr txBox="1"/>
          <p:nvPr/>
        </p:nvSpPr>
        <p:spPr>
          <a:xfrm>
            <a:off x="7786687" y="5380037"/>
            <a:ext cx="207962"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a:t>
            </a:r>
            <a:endParaRPr/>
          </a:p>
        </p:txBody>
      </p:sp>
      <p:cxnSp>
        <p:nvCxnSpPr>
          <p:cNvPr id="288" name="Google Shape;288;p26"/>
          <p:cNvCxnSpPr/>
          <p:nvPr/>
        </p:nvCxnSpPr>
        <p:spPr>
          <a:xfrm flipH="1" rot="10800000">
            <a:off x="8589962" y="5148262"/>
            <a:ext cx="441325" cy="674687"/>
          </a:xfrm>
          <a:prstGeom prst="straightConnector1">
            <a:avLst/>
          </a:prstGeom>
          <a:noFill/>
          <a:ln cap="flat" cmpd="sng" w="9525">
            <a:solidFill>
              <a:srgbClr val="CC0000"/>
            </a:solidFill>
            <a:prstDash val="solid"/>
            <a:miter lim="800000"/>
            <a:headEnd len="med" w="med" type="none"/>
            <a:tailEnd len="med" w="med" type="triangle"/>
          </a:ln>
        </p:spPr>
      </p:cxnSp>
      <p:sp>
        <p:nvSpPr>
          <p:cNvPr id="289" name="Google Shape;289;p26"/>
          <p:cNvSpPr txBox="1"/>
          <p:nvPr/>
        </p:nvSpPr>
        <p:spPr>
          <a:xfrm>
            <a:off x="7402512" y="5356225"/>
            <a:ext cx="1644650" cy="7985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STAGNATION REGION -</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INCREASED PRESSURE,</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DENSITY, TEMPERATURE.-</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THIS CAUSES  A  LOCAL INCREASE</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 IN SONIC SPEED</a:t>
            </a:r>
            <a:endParaRPr/>
          </a:p>
        </p:txBody>
      </p:sp>
      <p:sp>
        <p:nvSpPr>
          <p:cNvPr id="290" name="Google Shape;290;p26"/>
          <p:cNvSpPr txBox="1"/>
          <p:nvPr/>
        </p:nvSpPr>
        <p:spPr>
          <a:xfrm>
            <a:off x="2760662" y="3321050"/>
            <a:ext cx="1411287" cy="7985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EXPANSION WAVES  –</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INCREASED FLOW VELOCITY,</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VOLUME AND MACH NO.</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DECREASED PRESSURE,</a:t>
            </a:r>
            <a:endParaRPr/>
          </a:p>
          <a:p>
            <a:pPr indent="0" lvl="0" marL="0" marR="0" rtl="0" algn="l">
              <a:lnSpc>
                <a:spcPct val="100000"/>
              </a:lnSpc>
              <a:spcBef>
                <a:spcPts val="160"/>
              </a:spcBef>
              <a:spcAft>
                <a:spcPts val="0"/>
              </a:spcAft>
              <a:buClr>
                <a:srgbClr val="CC0000"/>
              </a:buClr>
              <a:buSzPts val="800"/>
              <a:buFont typeface="Arial Narrow"/>
              <a:buNone/>
            </a:pPr>
            <a:r>
              <a:rPr b="1" i="0" lang="en-US" sz="800" u="none">
                <a:solidFill>
                  <a:srgbClr val="CC0000"/>
                </a:solidFill>
                <a:latin typeface="Arial Narrow"/>
                <a:ea typeface="Arial Narrow"/>
                <a:cs typeface="Arial Narrow"/>
                <a:sym typeface="Arial Narrow"/>
              </a:rPr>
              <a:t>TEMPERATURE &amp; DENSITY </a:t>
            </a:r>
            <a:endParaRPr/>
          </a:p>
        </p:txBody>
      </p:sp>
      <p:cxnSp>
        <p:nvCxnSpPr>
          <p:cNvPr id="291" name="Google Shape;291;p26"/>
          <p:cNvCxnSpPr/>
          <p:nvPr/>
        </p:nvCxnSpPr>
        <p:spPr>
          <a:xfrm flipH="1" rot="10800000">
            <a:off x="3906837" y="3738562"/>
            <a:ext cx="328612" cy="23812"/>
          </a:xfrm>
          <a:prstGeom prst="straightConnector1">
            <a:avLst/>
          </a:prstGeom>
          <a:noFill/>
          <a:ln cap="flat" cmpd="sng" w="9525">
            <a:solidFill>
              <a:srgbClr val="CC0000"/>
            </a:solidFill>
            <a:prstDash val="solid"/>
            <a:miter lim="800000"/>
            <a:headEnd len="med" w="med" type="none"/>
            <a:tailEnd len="med" w="med" type="triangle"/>
          </a:ln>
        </p:spPr>
      </p:cxnSp>
      <p:sp>
        <p:nvSpPr>
          <p:cNvPr id="292" name="Google Shape;292;p26"/>
          <p:cNvSpPr/>
          <p:nvPr/>
        </p:nvSpPr>
        <p:spPr>
          <a:xfrm>
            <a:off x="96837" y="14589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93" name="Google Shape;293;p26"/>
          <p:cNvSpPr/>
          <p:nvPr/>
        </p:nvSpPr>
        <p:spPr>
          <a:xfrm>
            <a:off x="88900" y="183038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294" name="Google Shape;294;p26"/>
          <p:cNvSpPr/>
          <p:nvPr/>
        </p:nvSpPr>
        <p:spPr>
          <a:xfrm>
            <a:off x="96837" y="21923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298" name="Shape 298"/>
        <p:cNvGrpSpPr/>
        <p:nvPr/>
      </p:nvGrpSpPr>
      <p:grpSpPr>
        <a:xfrm>
          <a:off x="0" y="0"/>
          <a:ext cx="0" cy="0"/>
          <a:chOff x="0" y="0"/>
          <a:chExt cx="0" cy="0"/>
        </a:xfrm>
      </p:grpSpPr>
      <p:pic>
        <p:nvPicPr>
          <p:cNvPr id="299" name="Google Shape;299;p27"/>
          <p:cNvPicPr preferRelativeResize="0"/>
          <p:nvPr/>
        </p:nvPicPr>
        <p:blipFill rotWithShape="1">
          <a:blip r:embed="rId3">
            <a:alphaModFix/>
          </a:blip>
          <a:srcRect b="0" l="0" r="0" t="0"/>
          <a:stretch/>
        </p:blipFill>
        <p:spPr>
          <a:xfrm>
            <a:off x="0" y="1738312"/>
            <a:ext cx="9144000" cy="5119687"/>
          </a:xfrm>
          <a:prstGeom prst="rect">
            <a:avLst/>
          </a:prstGeom>
          <a:noFill/>
          <a:ln cap="flat" cmpd="sng" w="9525">
            <a:solidFill>
              <a:srgbClr val="000000"/>
            </a:solidFill>
            <a:prstDash val="solid"/>
            <a:miter lim="800000"/>
            <a:headEnd len="sm" w="sm" type="none"/>
            <a:tailEnd len="sm" w="sm" type="none"/>
          </a:ln>
        </p:spPr>
      </p:pic>
      <p:sp>
        <p:nvSpPr>
          <p:cNvPr id="300" name="Google Shape;300;p27"/>
          <p:cNvSpPr txBox="1"/>
          <p:nvPr/>
        </p:nvSpPr>
        <p:spPr>
          <a:xfrm>
            <a:off x="2241550" y="15875"/>
            <a:ext cx="48577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EXTERNAL MACH WAVE FORMATION (cont’d)</a:t>
            </a:r>
            <a:endParaRPr/>
          </a:p>
        </p:txBody>
      </p:sp>
      <p:sp>
        <p:nvSpPr>
          <p:cNvPr id="301" name="Google Shape;301;p27"/>
          <p:cNvSpPr txBox="1"/>
          <p:nvPr/>
        </p:nvSpPr>
        <p:spPr>
          <a:xfrm>
            <a:off x="241300" y="3981450"/>
            <a:ext cx="223837"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02" name="Google Shape;302;p27"/>
          <p:cNvSpPr txBox="1"/>
          <p:nvPr/>
        </p:nvSpPr>
        <p:spPr>
          <a:xfrm>
            <a:off x="444500" y="3463925"/>
            <a:ext cx="1654175"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Narrow"/>
              <a:buNone/>
            </a:pPr>
            <a:r>
              <a:rPr b="1" i="0" lang="en-US" sz="900" u="none">
                <a:solidFill>
                  <a:srgbClr val="000000"/>
                </a:solidFill>
                <a:latin typeface="Arial Narrow"/>
                <a:ea typeface="Arial Narrow"/>
                <a:cs typeface="Arial Narrow"/>
                <a:sym typeface="Arial Narrow"/>
              </a:rPr>
              <a:t> ATTACHED BOW SHOCK WAVE</a:t>
            </a:r>
            <a:endParaRPr/>
          </a:p>
        </p:txBody>
      </p:sp>
      <p:cxnSp>
        <p:nvCxnSpPr>
          <p:cNvPr id="303" name="Google Shape;303;p27"/>
          <p:cNvCxnSpPr/>
          <p:nvPr/>
        </p:nvCxnSpPr>
        <p:spPr>
          <a:xfrm flipH="1">
            <a:off x="304800" y="3817937"/>
            <a:ext cx="593725" cy="1652587"/>
          </a:xfrm>
          <a:prstGeom prst="straightConnector1">
            <a:avLst/>
          </a:prstGeom>
          <a:noFill/>
          <a:ln cap="flat" cmpd="sng" w="9525">
            <a:solidFill>
              <a:srgbClr val="000000"/>
            </a:solidFill>
            <a:prstDash val="solid"/>
            <a:miter lim="800000"/>
            <a:headEnd len="med" w="med" type="none"/>
            <a:tailEnd len="med" w="med" type="triangle"/>
          </a:ln>
        </p:spPr>
      </p:cxnSp>
      <p:sp>
        <p:nvSpPr>
          <p:cNvPr id="304" name="Google Shape;304;p27"/>
          <p:cNvSpPr txBox="1"/>
          <p:nvPr/>
        </p:nvSpPr>
        <p:spPr>
          <a:xfrm>
            <a:off x="428625" y="469900"/>
            <a:ext cx="8323262" cy="1150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LOCALISED TEMPERATURE INCREASE AHEAD OF THE LEADING EDGE INCREASES SONIC SPEED, CAUSING THE BOW SHOCK TO</a:t>
            </a:r>
            <a:endParaRPr/>
          </a:p>
          <a:p>
            <a:pPr indent="0" lvl="0" marL="0" marR="0" rtl="0" algn="l">
              <a:lnSpc>
                <a:spcPct val="100000"/>
              </a:lnSpc>
              <a:spcBef>
                <a:spcPts val="24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REMAIN AHEAD OF THE LEADING EDGE UNTIL THE AIRCRAFT ACCELERATES FURTHER AND “CATCHES UP”.</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Narrow"/>
              <a:ea typeface="Arial Narrow"/>
              <a:cs typeface="Arial Narrow"/>
              <a:sym typeface="Arial Narrow"/>
            </a:endParaRPr>
          </a:p>
          <a:p>
            <a:pPr indent="0" lvl="0" marL="0" marR="0" rtl="0" algn="l">
              <a:lnSpc>
                <a:spcPct val="100000"/>
              </a:lnSpc>
              <a:spcBef>
                <a:spcPts val="24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DETACHMENT MACH NUMBER (Mdet) IS THAT VALUE OF MACH FREE STREAM (Mfs) AT WHICH A BOW SHOCK WAVE ATTACHES TO </a:t>
            </a:r>
            <a:endParaRPr/>
          </a:p>
          <a:p>
            <a:pPr indent="0" lvl="0" marL="0" marR="0" rtl="0" algn="l">
              <a:lnSpc>
                <a:spcPct val="100000"/>
              </a:lnSpc>
              <a:spcBef>
                <a:spcPts val="24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A  LEADING EDGE OF ZERO RADIUS – THIS DEFINES  THAT THE  AIRCRAFT IS  FULLY SUPERSONIC.</a:t>
            </a:r>
            <a:endParaRPr/>
          </a:p>
        </p:txBody>
      </p:sp>
      <p:sp>
        <p:nvSpPr>
          <p:cNvPr id="305" name="Google Shape;305;p27"/>
          <p:cNvSpPr/>
          <p:nvPr/>
        </p:nvSpPr>
        <p:spPr>
          <a:xfrm>
            <a:off x="233362" y="57150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06" name="Google Shape;306;p27"/>
          <p:cNvSpPr/>
          <p:nvPr/>
        </p:nvSpPr>
        <p:spPr>
          <a:xfrm>
            <a:off x="249237" y="121920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1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b="12236" l="2767" r="2767" t="22024"/>
          <a:stretch/>
        </p:blipFill>
        <p:spPr>
          <a:xfrm>
            <a:off x="0" y="2540000"/>
            <a:ext cx="9144000" cy="4318000"/>
          </a:xfrm>
          <a:prstGeom prst="rect">
            <a:avLst/>
          </a:prstGeom>
          <a:noFill/>
          <a:ln>
            <a:noFill/>
          </a:ln>
        </p:spPr>
      </p:pic>
      <p:sp>
        <p:nvSpPr>
          <p:cNvPr id="313" name="Google Shape;313;p28"/>
          <p:cNvSpPr txBox="1"/>
          <p:nvPr/>
        </p:nvSpPr>
        <p:spPr>
          <a:xfrm>
            <a:off x="2778125" y="-4762"/>
            <a:ext cx="340201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MACH CONE AND SONIC BOOM</a:t>
            </a:r>
            <a:endParaRPr/>
          </a:p>
        </p:txBody>
      </p:sp>
      <p:sp>
        <p:nvSpPr>
          <p:cNvPr id="314" name="Google Shape;314;p28"/>
          <p:cNvSpPr txBox="1"/>
          <p:nvPr/>
        </p:nvSpPr>
        <p:spPr>
          <a:xfrm>
            <a:off x="107950" y="360362"/>
            <a:ext cx="3270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15" name="Google Shape;315;p28"/>
          <p:cNvSpPr txBox="1"/>
          <p:nvPr/>
        </p:nvSpPr>
        <p:spPr>
          <a:xfrm>
            <a:off x="0" y="422275"/>
            <a:ext cx="9144000" cy="2800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 SHOCKS  WHICH  FIRST OCCUR JUST ABOVE Mcrit  ARE  AT  90  DEGREES  TO  THE   AIRCRAFT SURFACE – FLOW SPEED  BEHIND THE SHOCK IS REDUCED TO SUBSONIC.</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 FURTHER  ACCELERATION  OF THE AIRCRAFT – SHOCKWAVES  BECOME  OBLIQUE,  AND FLOW BEHIND  THEM  IS SUPERSONIC BUT DECELERATED  AND  DEFLECTED.</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SONIC BOOM IS  CAUSED BY THE CONVERSION  OF KINETIC ENERGY INTO SOUND ENERGY,  AND  IS  TRANSMITTED  AS  PART  OF THE  SHOCK WAVE   AT SONIC SPEED.</a:t>
            </a:r>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AT (SAY)  M 1. 4,   THE AIRCRAFT IS  MOVING 40%  FASTER THAN  SONIC SPEED,  AND HAS  LONG PASSED  WHEN  THE “BOOM” IS  HEARD  ON THE  GROUND.</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THE  </a:t>
            </a:r>
            <a:r>
              <a:rPr b="1" i="0" lang="en-US" sz="1000" u="sng">
                <a:solidFill>
                  <a:schemeClr val="dk2"/>
                </a:solidFill>
                <a:latin typeface="Arial Narrow"/>
                <a:ea typeface="Arial Narrow"/>
                <a:cs typeface="Arial Narrow"/>
                <a:sym typeface="Arial Narrow"/>
              </a:rPr>
              <a:t>MACH HALF ANGLE</a:t>
            </a:r>
            <a:r>
              <a:rPr b="1" i="0" lang="en-US" sz="1000" u="none">
                <a:solidFill>
                  <a:schemeClr val="dk2"/>
                </a:solidFill>
                <a:latin typeface="Arial Narrow"/>
                <a:ea typeface="Arial Narrow"/>
                <a:cs typeface="Arial Narrow"/>
                <a:sym typeface="Arial Narrow"/>
              </a:rPr>
              <a:t>   IS  THE   ANGLE  BETWEEN  THE  SHOCKWAVE  AND THE  LONGITUDINAL AXIS   OF THE AIRCRAFT:  SINE MACH  HALF   ANGLE  = RECIPROCAL OF</a:t>
            </a:r>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MACH  NUMBER.  AT MACH  2, SINE MACH HALF ANGLE = 0.5; THEREFORE  MACH  HALF ANGLE = 30 DEGREES. </a:t>
            </a:r>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THE SHOCK  WAVE MOVES  ACROSS  THE  EARTH’S   SURFACE  AT THE AIRCRAFT GROUND SPEED.</a:t>
            </a:r>
            <a:r>
              <a:rPr b="1" i="0" lang="en-US" sz="1000" u="sng">
                <a:solidFill>
                  <a:schemeClr val="dk2"/>
                </a:solidFill>
                <a:latin typeface="Arial Narrow"/>
                <a:ea typeface="Arial Narrow"/>
                <a:cs typeface="Arial Narrow"/>
                <a:sym typeface="Arial Narrow"/>
              </a:rPr>
              <a:t>    </a:t>
            </a:r>
            <a:endParaRPr/>
          </a:p>
          <a:p>
            <a:pPr indent="0" lvl="0" marL="0" marR="0" rtl="0" algn="l">
              <a:lnSpc>
                <a:spcPct val="100000"/>
              </a:lnSpc>
              <a:spcBef>
                <a:spcPts val="200"/>
              </a:spcBef>
              <a:spcAft>
                <a:spcPts val="0"/>
              </a:spcAft>
              <a:buClr>
                <a:schemeClr val="dk1"/>
              </a:buClr>
              <a:buSzPts val="1000"/>
              <a:buFont typeface="Tahoma"/>
              <a:buNone/>
            </a:pPr>
            <a:r>
              <a:t/>
            </a:r>
            <a:endParaRPr b="1" i="0" sz="1000" u="sng">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1"/>
              </a:buClr>
              <a:buSzPts val="1000"/>
              <a:buFont typeface="Tahoma"/>
              <a:buNone/>
            </a:pPr>
            <a:r>
              <a:t/>
            </a:r>
            <a:endParaRPr b="1" i="0" sz="1000" u="none">
              <a:solidFill>
                <a:schemeClr val="dk2"/>
              </a:solidFill>
              <a:latin typeface="Arial Narrow"/>
              <a:ea typeface="Arial Narrow"/>
              <a:cs typeface="Arial Narrow"/>
              <a:sym typeface="Arial Narrow"/>
            </a:endParaRPr>
          </a:p>
          <a:p>
            <a:pPr indent="0" lvl="0" marL="0" marR="0" rtl="0" algn="l">
              <a:lnSpc>
                <a:spcPct val="100000"/>
              </a:lnSpc>
              <a:spcBef>
                <a:spcPts val="200"/>
              </a:spcBef>
              <a:spcAft>
                <a:spcPts val="0"/>
              </a:spcAft>
              <a:buClr>
                <a:schemeClr val="dk2"/>
              </a:buClr>
              <a:buSzPts val="1000"/>
              <a:buFont typeface="Arial Narrow"/>
              <a:buNone/>
            </a:pPr>
            <a:r>
              <a:rPr b="1" i="0" lang="en-US" sz="1000" u="none">
                <a:solidFill>
                  <a:schemeClr val="dk2"/>
                </a:solidFill>
                <a:latin typeface="Arial Narrow"/>
                <a:ea typeface="Arial Narrow"/>
                <a:cs typeface="Arial Narrow"/>
                <a:sym typeface="Arial Narrow"/>
              </a:rPr>
              <a:t>  </a:t>
            </a:r>
            <a:endParaRPr/>
          </a:p>
        </p:txBody>
      </p:sp>
      <p:sp>
        <p:nvSpPr>
          <p:cNvPr id="316" name="Google Shape;316;p28"/>
          <p:cNvSpPr/>
          <p:nvPr/>
        </p:nvSpPr>
        <p:spPr>
          <a:xfrm>
            <a:off x="38100" y="53181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17" name="Google Shape;317;p28"/>
          <p:cNvSpPr/>
          <p:nvPr/>
        </p:nvSpPr>
        <p:spPr>
          <a:xfrm>
            <a:off x="38100" y="88741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18" name="Google Shape;318;p28"/>
          <p:cNvSpPr/>
          <p:nvPr/>
        </p:nvSpPr>
        <p:spPr>
          <a:xfrm>
            <a:off x="25400" y="1260475"/>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19" name="Google Shape;319;p28"/>
          <p:cNvSpPr/>
          <p:nvPr/>
        </p:nvSpPr>
        <p:spPr>
          <a:xfrm>
            <a:off x="38100" y="1804987"/>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20" name="Google Shape;320;p28"/>
          <p:cNvSpPr/>
          <p:nvPr/>
        </p:nvSpPr>
        <p:spPr>
          <a:xfrm>
            <a:off x="38100" y="2359025"/>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25" name="Shape 325"/>
        <p:cNvGrpSpPr/>
        <p:nvPr/>
      </p:nvGrpSpPr>
      <p:grpSpPr>
        <a:xfrm>
          <a:off x="0" y="0"/>
          <a:ext cx="0" cy="0"/>
          <a:chOff x="0" y="0"/>
          <a:chExt cx="0" cy="0"/>
        </a:xfrm>
      </p:grpSpPr>
      <p:pic>
        <p:nvPicPr>
          <p:cNvPr id="326" name="Google Shape;326;p29"/>
          <p:cNvPicPr preferRelativeResize="0"/>
          <p:nvPr/>
        </p:nvPicPr>
        <p:blipFill rotWithShape="1">
          <a:blip r:embed="rId3">
            <a:alphaModFix/>
          </a:blip>
          <a:srcRect b="0" l="0" r="0" t="0"/>
          <a:stretch/>
        </p:blipFill>
        <p:spPr>
          <a:xfrm>
            <a:off x="0" y="4103687"/>
            <a:ext cx="9172575" cy="2798762"/>
          </a:xfrm>
          <a:prstGeom prst="rect">
            <a:avLst/>
          </a:prstGeom>
          <a:noFill/>
          <a:ln>
            <a:noFill/>
          </a:ln>
        </p:spPr>
      </p:pic>
      <p:sp>
        <p:nvSpPr>
          <p:cNvPr id="327" name="Google Shape;327;p29"/>
          <p:cNvSpPr/>
          <p:nvPr/>
        </p:nvSpPr>
        <p:spPr>
          <a:xfrm>
            <a:off x="1524000" y="1905000"/>
            <a:ext cx="6096000" cy="3048000"/>
          </a:xfrm>
          <a:prstGeom prst="rect">
            <a:avLst/>
          </a:prstGeom>
          <a:noFill/>
          <a:ln>
            <a:noFill/>
          </a:ln>
        </p:spPr>
      </p:sp>
      <p:sp>
        <p:nvSpPr>
          <p:cNvPr id="328" name="Google Shape;328;p29"/>
          <p:cNvSpPr txBox="1"/>
          <p:nvPr/>
        </p:nvSpPr>
        <p:spPr>
          <a:xfrm>
            <a:off x="863600" y="77787"/>
            <a:ext cx="736123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a:buNone/>
            </a:pPr>
            <a:r>
              <a:rPr b="1" i="0" lang="en-US" sz="2000" u="none">
                <a:solidFill>
                  <a:schemeClr val="dk2"/>
                </a:solidFill>
                <a:latin typeface="Arial"/>
                <a:ea typeface="Arial"/>
                <a:cs typeface="Arial"/>
                <a:sym typeface="Arial"/>
              </a:rPr>
              <a:t>PRESSURE DISTRIBUTION PATTERN IN SUBSONIC FLOW </a:t>
            </a:r>
            <a:endParaRPr/>
          </a:p>
        </p:txBody>
      </p:sp>
      <p:sp>
        <p:nvSpPr>
          <p:cNvPr id="329" name="Google Shape;329;p29"/>
          <p:cNvSpPr txBox="1"/>
          <p:nvPr/>
        </p:nvSpPr>
        <p:spPr>
          <a:xfrm>
            <a:off x="200025" y="1770062"/>
            <a:ext cx="7715250" cy="1290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THE DIAGRAM ILLUSTRATES A TYPICAL PRESSURE PATTERN AT SUBSONIC SPEEDS.</a:t>
            </a:r>
            <a:endParaRPr/>
          </a:p>
          <a:p>
            <a:pPr indent="0" lvl="0" marL="0" marR="0" rtl="0" algn="l">
              <a:lnSpc>
                <a:spcPct val="100000"/>
              </a:lnSpc>
              <a:spcBef>
                <a:spcPts val="400"/>
              </a:spcBef>
              <a:spcAft>
                <a:spcPts val="0"/>
              </a:spcAft>
              <a:buClr>
                <a:schemeClr val="dk1"/>
              </a:buClr>
              <a:buSzPts val="2000"/>
              <a:buFont typeface="Tahoma"/>
              <a:buNone/>
            </a:pPr>
            <a:r>
              <a:t/>
            </a:r>
            <a:endParaRPr b="1" i="0" sz="2000" u="none">
              <a:solidFill>
                <a:schemeClr val="dk2"/>
              </a:solidFill>
              <a:latin typeface="Arial"/>
              <a:ea typeface="Arial"/>
              <a:cs typeface="Arial"/>
              <a:sym typeface="Arial"/>
            </a:endParaRPr>
          </a:p>
          <a:p>
            <a:pPr indent="0" lvl="0" marL="0" marR="0" rtl="0" algn="l">
              <a:lnSpc>
                <a:spcPct val="100000"/>
              </a:lnSpc>
              <a:spcBef>
                <a:spcPts val="400"/>
              </a:spcBef>
              <a:spcAft>
                <a:spcPts val="0"/>
              </a:spcAft>
              <a:buClr>
                <a:schemeClr val="dk1"/>
              </a:buClr>
              <a:buSzPts val="2000"/>
              <a:buFont typeface="Tahoma"/>
              <a:buNone/>
            </a:pPr>
            <a:r>
              <a:t/>
            </a:r>
            <a:endParaRPr b="1" i="0" sz="20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COMPRESSIBILITY ISSUES INCREASE AS MACH NUMBER / EAS INCREASES.</a:t>
            </a:r>
            <a:endParaRPr/>
          </a:p>
        </p:txBody>
      </p:sp>
      <p:sp>
        <p:nvSpPr>
          <p:cNvPr id="330" name="Google Shape;330;p29"/>
          <p:cNvSpPr/>
          <p:nvPr/>
        </p:nvSpPr>
        <p:spPr>
          <a:xfrm>
            <a:off x="109537" y="18716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31" name="Google Shape;331;p29"/>
          <p:cNvSpPr/>
          <p:nvPr/>
        </p:nvSpPr>
        <p:spPr>
          <a:xfrm>
            <a:off x="114300" y="28527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36" name="Shape 336"/>
        <p:cNvGrpSpPr/>
        <p:nvPr/>
      </p:nvGrpSpPr>
      <p:grpSpPr>
        <a:xfrm>
          <a:off x="0" y="0"/>
          <a:ext cx="0" cy="0"/>
          <a:chOff x="0" y="0"/>
          <a:chExt cx="0" cy="0"/>
        </a:xfrm>
      </p:grpSpPr>
      <p:sp>
        <p:nvSpPr>
          <p:cNvPr id="337" name="Google Shape;337;p30"/>
          <p:cNvSpPr txBox="1"/>
          <p:nvPr>
            <p:ph idx="4294967295" type="title"/>
          </p:nvPr>
        </p:nvSpPr>
        <p:spPr>
          <a:xfrm>
            <a:off x="368300" y="80962"/>
            <a:ext cx="8385175" cy="5318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Black"/>
              <a:buNone/>
            </a:pPr>
            <a:r>
              <a:rPr b="1" i="0" lang="en-US" sz="2000" u="none" cap="none" strike="noStrike">
                <a:solidFill>
                  <a:schemeClr val="dk2"/>
                </a:solidFill>
                <a:latin typeface="Arial Black"/>
                <a:ea typeface="Arial Black"/>
                <a:cs typeface="Arial Black"/>
                <a:sym typeface="Arial Black"/>
              </a:rPr>
              <a:t>PRESSURE DISTRIBUTION PATTERN IN TRANSONIC FLOW  </a:t>
            </a:r>
            <a:endParaRPr/>
          </a:p>
        </p:txBody>
      </p:sp>
      <p:pic>
        <p:nvPicPr>
          <p:cNvPr id="338" name="Google Shape;338;p30"/>
          <p:cNvPicPr preferRelativeResize="0"/>
          <p:nvPr/>
        </p:nvPicPr>
        <p:blipFill rotWithShape="1">
          <a:blip r:embed="rId3">
            <a:alphaModFix/>
          </a:blip>
          <a:srcRect b="0" l="0" r="0" t="0"/>
          <a:stretch/>
        </p:blipFill>
        <p:spPr>
          <a:xfrm>
            <a:off x="0" y="4035425"/>
            <a:ext cx="9144000" cy="2852737"/>
          </a:xfrm>
          <a:prstGeom prst="rect">
            <a:avLst/>
          </a:prstGeom>
          <a:noFill/>
          <a:ln>
            <a:noFill/>
          </a:ln>
        </p:spPr>
      </p:pic>
      <p:sp>
        <p:nvSpPr>
          <p:cNvPr id="339" name="Google Shape;339;p30"/>
          <p:cNvSpPr txBox="1"/>
          <p:nvPr/>
        </p:nvSpPr>
        <p:spPr>
          <a:xfrm>
            <a:off x="614362" y="841375"/>
            <a:ext cx="8475662" cy="3122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US" sz="1200" u="sng">
                <a:solidFill>
                  <a:schemeClr val="dk2"/>
                </a:solidFill>
                <a:latin typeface="Arial"/>
                <a:ea typeface="Arial"/>
                <a:cs typeface="Arial"/>
                <a:sym typeface="Arial"/>
              </a:rPr>
              <a:t>CRITICAL MACH NUMBER (Mcrit</a:t>
            </a:r>
            <a:r>
              <a:rPr b="1" i="0" lang="en-US" sz="1200" u="none">
                <a:solidFill>
                  <a:schemeClr val="dk2"/>
                </a:solidFill>
                <a:latin typeface="Arial"/>
                <a:ea typeface="Arial"/>
                <a:cs typeface="Arial"/>
                <a:sym typeface="Arial"/>
              </a:rPr>
              <a:t>)  IS DEFINED AS THAT FREE STREAM MACH NUMBER AT  WHICH RELATIVE</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AIRFLOW  REACHES A LOCAL FLOW  VELOCITY OF MACH 1 OVER </a:t>
            </a:r>
            <a:r>
              <a:rPr b="1" i="0" lang="en-US" sz="1200" u="sng">
                <a:solidFill>
                  <a:schemeClr val="dk2"/>
                </a:solidFill>
                <a:latin typeface="Arial"/>
                <a:ea typeface="Arial"/>
                <a:cs typeface="Arial"/>
                <a:sym typeface="Arial"/>
              </a:rPr>
              <a:t>ANY</a:t>
            </a:r>
            <a:r>
              <a:rPr b="1" i="0" lang="en-US" sz="1200" u="none">
                <a:solidFill>
                  <a:schemeClr val="dk2"/>
                </a:solidFill>
                <a:latin typeface="Arial"/>
                <a:ea typeface="Arial"/>
                <a:cs typeface="Arial"/>
                <a:sym typeface="Arial"/>
              </a:rPr>
              <a:t> PART OF THE AIRCRAFT. (The diagram </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below indicates  this occurring  at MFS of less than  M 0.77). </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CONTINUED ACCELERATION  LEADS TO  SHOCK WAVE FORMATION. </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ADVERSE PRESSURE GRADIENT IN THE INITIAL SHOCK WAVE  CAUSES THICKENED BOUNDARY </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LAYER, THEN  FLOW  SEPARATION AS THE SHOCK WAVE STRENGTHENS.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AS A RESULT THE CENTRE OF PRESSURE MOVES FORWARD, AND MAY CAUSE AN  INITIAL NOSE UP PITCH.</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p:txBody>
      </p:sp>
      <p:sp>
        <p:nvSpPr>
          <p:cNvPr id="340" name="Google Shape;340;p30"/>
          <p:cNvSpPr/>
          <p:nvPr/>
        </p:nvSpPr>
        <p:spPr>
          <a:xfrm>
            <a:off x="173037" y="91440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41" name="Google Shape;341;p30"/>
          <p:cNvSpPr/>
          <p:nvPr/>
        </p:nvSpPr>
        <p:spPr>
          <a:xfrm>
            <a:off x="193675" y="2232025"/>
            <a:ext cx="107950" cy="112712"/>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42" name="Google Shape;342;p30"/>
          <p:cNvSpPr/>
          <p:nvPr/>
        </p:nvSpPr>
        <p:spPr>
          <a:xfrm>
            <a:off x="188912" y="17954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43" name="Google Shape;343;p30"/>
          <p:cNvSpPr/>
          <p:nvPr/>
        </p:nvSpPr>
        <p:spPr>
          <a:xfrm>
            <a:off x="200025" y="2905125"/>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47" name="Shape 347"/>
        <p:cNvGrpSpPr/>
        <p:nvPr/>
      </p:nvGrpSpPr>
      <p:grpSpPr>
        <a:xfrm>
          <a:off x="0" y="0"/>
          <a:ext cx="0" cy="0"/>
          <a:chOff x="0" y="0"/>
          <a:chExt cx="0" cy="0"/>
        </a:xfrm>
      </p:grpSpPr>
      <p:sp>
        <p:nvSpPr>
          <p:cNvPr id="348" name="Google Shape;348;p31"/>
          <p:cNvSpPr txBox="1"/>
          <p:nvPr>
            <p:ph idx="4294967295" type="title"/>
          </p:nvPr>
        </p:nvSpPr>
        <p:spPr>
          <a:xfrm>
            <a:off x="381000" y="79375"/>
            <a:ext cx="8332787" cy="5064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 PRESSURE DISTRIBUTION PATTERN IN TRANSONIC FLOW (cont)</a:t>
            </a:r>
            <a:endParaRPr/>
          </a:p>
        </p:txBody>
      </p:sp>
      <p:pic>
        <p:nvPicPr>
          <p:cNvPr id="349" name="Google Shape;349;p31"/>
          <p:cNvPicPr preferRelativeResize="0"/>
          <p:nvPr/>
        </p:nvPicPr>
        <p:blipFill rotWithShape="1">
          <a:blip r:embed="rId3">
            <a:alphaModFix/>
          </a:blip>
          <a:srcRect b="0" l="0" r="0" t="0"/>
          <a:stretch/>
        </p:blipFill>
        <p:spPr>
          <a:xfrm>
            <a:off x="0" y="3702050"/>
            <a:ext cx="9144000" cy="3160712"/>
          </a:xfrm>
          <a:prstGeom prst="rect">
            <a:avLst/>
          </a:prstGeom>
          <a:noFill/>
          <a:ln>
            <a:noFill/>
          </a:ln>
        </p:spPr>
      </p:pic>
      <p:sp>
        <p:nvSpPr>
          <p:cNvPr id="350" name="Google Shape;350;p31"/>
          <p:cNvSpPr txBox="1"/>
          <p:nvPr/>
        </p:nvSpPr>
        <p:spPr>
          <a:xfrm>
            <a:off x="85725" y="666750"/>
            <a:ext cx="9058275" cy="2647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 THE DIAGRAM BELOW ILLUSTRATES ACCELERATION TO MFS OF M 0.82 . </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 SUPERSONIC AIR FLOW  AREA HAS ENLARGED REWARDS.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 THE SHOCK WAVE HAS GROWN STRONGER,  MOVED REARWARDS,  AND A SHOCKWAVE IS </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 BEGINNING TO FORM  ON THE WING UNDERSURFACE.</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REARWARD MOVEMENT OF THE SHOCK WAVE AND INCREASED AREA OF SUPERSONIC FLOW OVER THE WING CAUSES THE CENTRE OF PRESSURE TO MOVE REARWARDS.</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a:ea typeface="Arial"/>
              <a:cs typeface="Arial"/>
              <a:sym typeface="Arial"/>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THIS LEADS TO A NOSE DOWN PITCHING MOMENT CALLED </a:t>
            </a:r>
            <a:r>
              <a:rPr b="1" i="0" lang="en-US" sz="1200" u="sng">
                <a:solidFill>
                  <a:schemeClr val="dk2"/>
                </a:solidFill>
                <a:latin typeface="Arial"/>
                <a:ea typeface="Arial"/>
                <a:cs typeface="Arial"/>
                <a:sym typeface="Arial"/>
              </a:rPr>
              <a:t>MACH TUCK:</a:t>
            </a:r>
            <a:r>
              <a:rPr b="1" i="0" lang="en-US" sz="1200" u="none">
                <a:solidFill>
                  <a:schemeClr val="dk2"/>
                </a:solidFill>
                <a:latin typeface="Arial"/>
                <a:ea typeface="Arial"/>
                <a:cs typeface="Arial"/>
                <a:sym typeface="Arial"/>
              </a:rPr>
              <a:t>  controlled by a  </a:t>
            </a:r>
            <a:r>
              <a:rPr b="1" i="0" lang="en-US" sz="1200" u="sng">
                <a:solidFill>
                  <a:schemeClr val="dk2"/>
                </a:solidFill>
                <a:latin typeface="Arial"/>
                <a:ea typeface="Arial"/>
                <a:cs typeface="Arial"/>
                <a:sym typeface="Arial"/>
              </a:rPr>
              <a:t>MACH TRIMMER.</a:t>
            </a:r>
            <a:endParaRPr/>
          </a:p>
          <a:p>
            <a:pPr indent="0" lvl="0" marL="0" marR="0" rtl="0" algn="l">
              <a:lnSpc>
                <a:spcPct val="100000"/>
              </a:lnSpc>
              <a:spcBef>
                <a:spcPts val="240"/>
              </a:spcBef>
              <a:spcAft>
                <a:spcPts val="0"/>
              </a:spcAft>
              <a:buClr>
                <a:schemeClr val="dk2"/>
              </a:buClr>
              <a:buSzPts val="1200"/>
              <a:buFont typeface="Arial"/>
              <a:buNone/>
            </a:pPr>
            <a:r>
              <a:rPr b="1" i="0" lang="en-US" sz="1200" u="none">
                <a:solidFill>
                  <a:schemeClr val="dk2"/>
                </a:solidFill>
                <a:latin typeface="Arial"/>
                <a:ea typeface="Arial"/>
                <a:cs typeface="Arial"/>
                <a:sym typeface="Arial"/>
              </a:rPr>
              <a:t>  </a:t>
            </a:r>
            <a:endParaRPr/>
          </a:p>
        </p:txBody>
      </p:sp>
      <p:sp>
        <p:nvSpPr>
          <p:cNvPr id="351" name="Google Shape;351;p31"/>
          <p:cNvSpPr/>
          <p:nvPr/>
        </p:nvSpPr>
        <p:spPr>
          <a:xfrm>
            <a:off x="31750" y="7445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52" name="Google Shape;352;p31"/>
          <p:cNvSpPr/>
          <p:nvPr/>
        </p:nvSpPr>
        <p:spPr>
          <a:xfrm>
            <a:off x="33337" y="118110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53" name="Google Shape;353;p31"/>
          <p:cNvSpPr/>
          <p:nvPr/>
        </p:nvSpPr>
        <p:spPr>
          <a:xfrm>
            <a:off x="25400" y="1609725"/>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54" name="Google Shape;354;p31"/>
          <p:cNvSpPr/>
          <p:nvPr/>
        </p:nvSpPr>
        <p:spPr>
          <a:xfrm>
            <a:off x="22225" y="22717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55" name="Google Shape;355;p31"/>
          <p:cNvSpPr/>
          <p:nvPr/>
        </p:nvSpPr>
        <p:spPr>
          <a:xfrm>
            <a:off x="22225" y="28908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60" name="Shape 360"/>
        <p:cNvGrpSpPr/>
        <p:nvPr/>
      </p:nvGrpSpPr>
      <p:grpSpPr>
        <a:xfrm>
          <a:off x="0" y="0"/>
          <a:ext cx="0" cy="0"/>
          <a:chOff x="0" y="0"/>
          <a:chExt cx="0" cy="0"/>
        </a:xfrm>
      </p:grpSpPr>
      <p:sp>
        <p:nvSpPr>
          <p:cNvPr id="361" name="Google Shape;361;p32"/>
          <p:cNvSpPr txBox="1"/>
          <p:nvPr>
            <p:ph idx="4294967295" type="title"/>
          </p:nvPr>
        </p:nvSpPr>
        <p:spPr>
          <a:xfrm>
            <a:off x="1143000" y="-34925"/>
            <a:ext cx="6826250" cy="4381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1" i="0" lang="en-US" sz="2400" u="none" cap="none" strike="noStrike">
                <a:solidFill>
                  <a:schemeClr val="dk2"/>
                </a:solidFill>
                <a:latin typeface="Arial"/>
                <a:ea typeface="Arial"/>
                <a:cs typeface="Arial"/>
                <a:sym typeface="Arial"/>
              </a:rPr>
              <a:t>TRANSONIC BUFFETING AND SHOCK STALL</a:t>
            </a:r>
            <a:endParaRPr/>
          </a:p>
        </p:txBody>
      </p:sp>
      <p:pic>
        <p:nvPicPr>
          <p:cNvPr id="362" name="Google Shape;362;p32"/>
          <p:cNvPicPr preferRelativeResize="0"/>
          <p:nvPr/>
        </p:nvPicPr>
        <p:blipFill rotWithShape="1">
          <a:blip r:embed="rId3">
            <a:alphaModFix/>
          </a:blip>
          <a:srcRect b="0" l="0" r="0" t="9951"/>
          <a:stretch/>
        </p:blipFill>
        <p:spPr>
          <a:xfrm>
            <a:off x="0" y="2674937"/>
            <a:ext cx="9144000" cy="4194175"/>
          </a:xfrm>
          <a:prstGeom prst="rect">
            <a:avLst/>
          </a:prstGeom>
          <a:noFill/>
          <a:ln>
            <a:noFill/>
          </a:ln>
        </p:spPr>
      </p:pic>
      <p:sp>
        <p:nvSpPr>
          <p:cNvPr id="363" name="Google Shape;363;p32"/>
          <p:cNvSpPr txBox="1"/>
          <p:nvPr/>
        </p:nvSpPr>
        <p:spPr>
          <a:xfrm>
            <a:off x="0" y="433387"/>
            <a:ext cx="9144000" cy="2349500"/>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SHOCKWAVES cause ADVERSE PRESSURE GRADIENT leading to FLOW SEPARATION. </a:t>
            </a:r>
            <a:endParaRPr b="1" i="0" sz="1400" u="sng">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This causes a sharp DECREASE IN  LIFT COEFFICIENT and rapid INCREASE IN DRAG COEFFICIENT.</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TRANSONIC BUFFETING and SHOCK STALL is associated with flow separation behind the shock wave.</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sng">
                <a:solidFill>
                  <a:schemeClr val="dk2"/>
                </a:solidFill>
                <a:latin typeface="Arial"/>
                <a:ea typeface="Arial"/>
                <a:cs typeface="Arial"/>
                <a:sym typeface="Arial"/>
              </a:rPr>
              <a:t>MACH CRITICAL DRAG RISE (Mcdr) is defined as that value of Mfs at which the constant low value of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 </a:t>
            </a:r>
            <a:r>
              <a:rPr b="1" i="0" lang="en-US" sz="1400" u="sng">
                <a:solidFill>
                  <a:schemeClr val="dk2"/>
                </a:solidFill>
                <a:latin typeface="Arial"/>
                <a:ea typeface="Arial"/>
                <a:cs typeface="Arial"/>
                <a:sym typeface="Arial"/>
              </a:rPr>
              <a:t>drag coefficient increases by 20%. Mcdr is usually 5% - 10% higher than Mcrit</a:t>
            </a:r>
            <a:r>
              <a:rPr b="1" i="0" lang="en-US" sz="1400" u="none">
                <a:solidFill>
                  <a:schemeClr val="dk2"/>
                </a:solidFill>
                <a:latin typeface="Arial"/>
                <a:ea typeface="Arial"/>
                <a:cs typeface="Arial"/>
                <a:sym typeface="Arial"/>
              </a:rPr>
              <a:t>. </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73" name="Shape 73"/>
        <p:cNvGrpSpPr/>
        <p:nvPr/>
      </p:nvGrpSpPr>
      <p:grpSpPr>
        <a:xfrm>
          <a:off x="0" y="0"/>
          <a:ext cx="0" cy="0"/>
          <a:chOff x="0" y="0"/>
          <a:chExt cx="0" cy="0"/>
        </a:xfrm>
      </p:grpSpPr>
      <p:pic>
        <p:nvPicPr>
          <p:cNvPr id="74" name="Google Shape;74;p6"/>
          <p:cNvPicPr preferRelativeResize="0"/>
          <p:nvPr/>
        </p:nvPicPr>
        <p:blipFill rotWithShape="1">
          <a:blip r:embed="rId3">
            <a:alphaModFix/>
          </a:blip>
          <a:srcRect b="3998" l="0" r="0" t="0"/>
          <a:stretch/>
        </p:blipFill>
        <p:spPr>
          <a:xfrm>
            <a:off x="-388937" y="-30162"/>
            <a:ext cx="9953625" cy="6951662"/>
          </a:xfrm>
          <a:prstGeom prst="rect">
            <a:avLst/>
          </a:prstGeom>
          <a:noFill/>
          <a:ln>
            <a:noFill/>
          </a:ln>
        </p:spPr>
      </p:pic>
      <p:sp>
        <p:nvSpPr>
          <p:cNvPr id="75" name="Google Shape;75;p6"/>
          <p:cNvSpPr txBox="1"/>
          <p:nvPr/>
        </p:nvSpPr>
        <p:spPr>
          <a:xfrm>
            <a:off x="414337" y="517525"/>
            <a:ext cx="30003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76" name="Google Shape;76;p6"/>
          <p:cNvSpPr txBox="1"/>
          <p:nvPr/>
        </p:nvSpPr>
        <p:spPr>
          <a:xfrm>
            <a:off x="0" y="438150"/>
            <a:ext cx="4895850" cy="234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MANY PROJECTILES EXIT WEAPONS WITH </a:t>
            </a:r>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SUPERSONIC MUZZLE VELOCITY</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folHlink"/>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THE RESULTING SHOCK WAVES (VISIBLE IN THIS SLIDE</a:t>
            </a:r>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ON THE WATER SURFACE), PRODUCE AN   AUDIBLE SONIC </a:t>
            </a:r>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BOOM, LOUD FOR LARGE CALIBRE  PROJECTILES,  BUT</a:t>
            </a:r>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MORE LIKE  A “CRACK” FOR THOSE OF SMALLER CALIBRE</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folHlink"/>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      </a:t>
            </a:r>
            <a:endParaRPr/>
          </a:p>
        </p:txBody>
      </p:sp>
      <p:sp>
        <p:nvSpPr>
          <p:cNvPr id="77" name="Google Shape;77;p6"/>
          <p:cNvSpPr txBox="1"/>
          <p:nvPr/>
        </p:nvSpPr>
        <p:spPr>
          <a:xfrm>
            <a:off x="2289175" y="-58737"/>
            <a:ext cx="45037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2400"/>
              <a:buFont typeface="Arial"/>
              <a:buNone/>
            </a:pPr>
            <a:r>
              <a:rPr b="1" i="0" lang="en-US" sz="2400" u="none">
                <a:solidFill>
                  <a:schemeClr val="folHlink"/>
                </a:solidFill>
                <a:latin typeface="Arial"/>
                <a:ea typeface="Arial"/>
                <a:cs typeface="Arial"/>
                <a:sym typeface="Arial"/>
              </a:rPr>
              <a:t>SUPERSONIC SHOCKWAVES          </a:t>
            </a:r>
            <a:endParaRPr/>
          </a:p>
        </p:txBody>
      </p:sp>
      <p:sp>
        <p:nvSpPr>
          <p:cNvPr id="78" name="Google Shape;78;p6"/>
          <p:cNvSpPr txBox="1"/>
          <p:nvPr/>
        </p:nvSpPr>
        <p:spPr>
          <a:xfrm>
            <a:off x="5075237" y="614362"/>
            <a:ext cx="4068762" cy="942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1400"/>
              <a:buFont typeface="Arial Narrow"/>
              <a:buNone/>
            </a:pPr>
            <a:r>
              <a:rPr b="1" i="0" lang="en-US" sz="1400" u="none">
                <a:solidFill>
                  <a:schemeClr val="folHlink"/>
                </a:solidFill>
                <a:latin typeface="Arial Narrow"/>
                <a:ea typeface="Arial Narrow"/>
                <a:cs typeface="Arial Narrow"/>
                <a:sym typeface="Arial Narrow"/>
              </a:rPr>
              <a:t>FOR THE SAME UNDERLYING REASON, AIRCRAFT OPERATING AT TAS  VALUES HIGHER THAN 250 KTS BEGIN TO EXHIBIT SYMPTOMS OF COMPRESSIBLE AIRFLOW;  LEADING TO SHOCKWAVE FORMATION </a:t>
            </a:r>
            <a:endParaRPr/>
          </a:p>
        </p:txBody>
      </p:sp>
      <p:sp>
        <p:nvSpPr>
          <p:cNvPr id="79" name="Google Shape;79;p6"/>
          <p:cNvSpPr/>
          <p:nvPr/>
        </p:nvSpPr>
        <p:spPr>
          <a:xfrm>
            <a:off x="-14287" y="542925"/>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80" name="Google Shape;80;p6"/>
          <p:cNvSpPr/>
          <p:nvPr/>
        </p:nvSpPr>
        <p:spPr>
          <a:xfrm>
            <a:off x="-7937" y="1298575"/>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81" name="Google Shape;81;p6"/>
          <p:cNvSpPr/>
          <p:nvPr/>
        </p:nvSpPr>
        <p:spPr>
          <a:xfrm>
            <a:off x="4973637" y="712787"/>
            <a:ext cx="107950" cy="107950"/>
          </a:xfrm>
          <a:prstGeom prst="ellipse">
            <a:avLst/>
          </a:prstGeom>
          <a:solidFill>
            <a:schemeClr val="dk2"/>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67" name="Shape 367"/>
        <p:cNvGrpSpPr/>
        <p:nvPr/>
      </p:nvGrpSpPr>
      <p:grpSpPr>
        <a:xfrm>
          <a:off x="0" y="0"/>
          <a:ext cx="0" cy="0"/>
          <a:chOff x="0" y="0"/>
          <a:chExt cx="0" cy="0"/>
        </a:xfrm>
      </p:grpSpPr>
      <p:sp>
        <p:nvSpPr>
          <p:cNvPr id="368" name="Google Shape;368;p33"/>
          <p:cNvSpPr txBox="1"/>
          <p:nvPr>
            <p:ph idx="4294967295" type="title"/>
          </p:nvPr>
        </p:nvSpPr>
        <p:spPr>
          <a:xfrm>
            <a:off x="495300" y="-174625"/>
            <a:ext cx="8085137" cy="62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cap="none" strike="noStrike">
                <a:solidFill>
                  <a:schemeClr val="dk2"/>
                </a:solidFill>
                <a:latin typeface="Arial Narrow"/>
                <a:ea typeface="Arial Narrow"/>
                <a:cs typeface="Arial Narrow"/>
                <a:sym typeface="Arial Narrow"/>
              </a:rPr>
              <a:t>SHOCK STALLS (cont’d)  /  EFFECTS ON CONTROL  ON CONTROL SURFACES </a:t>
            </a:r>
            <a:endParaRPr/>
          </a:p>
        </p:txBody>
      </p:sp>
      <p:sp>
        <p:nvSpPr>
          <p:cNvPr id="369" name="Google Shape;369;p33"/>
          <p:cNvSpPr txBox="1"/>
          <p:nvPr/>
        </p:nvSpPr>
        <p:spPr>
          <a:xfrm>
            <a:off x="101600" y="250825"/>
            <a:ext cx="8970962" cy="2049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Shock stalls have similar symptoms to conventional low speed buffet, but occur at high speed  /  low angle of     </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attack;  and have a higher  buffet frequency:  assymetric wing flow separation may also cause roll.</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Rapid and different movements  of upper and lower shock waves and flow separation can occur. This  may  cause: control surface vibration; undesired deflections and hinge moments; loss of control surface efficiency. </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Variable incidence stabilisers / full flying tailplanes, and other  low speed  /  high speed devices can assist.   </a:t>
            </a:r>
            <a:endParaRPr/>
          </a:p>
        </p:txBody>
      </p:sp>
      <p:sp>
        <p:nvSpPr>
          <p:cNvPr id="370" name="Google Shape;370;p33"/>
          <p:cNvSpPr/>
          <p:nvPr/>
        </p:nvSpPr>
        <p:spPr>
          <a:xfrm>
            <a:off x="38100" y="41751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71" name="Google Shape;371;p33"/>
          <p:cNvSpPr/>
          <p:nvPr/>
        </p:nvSpPr>
        <p:spPr>
          <a:xfrm>
            <a:off x="34925" y="1309687"/>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pic>
        <p:nvPicPr>
          <p:cNvPr descr="727ALMbw" id="372" name="Google Shape;372;p33"/>
          <p:cNvPicPr preferRelativeResize="0"/>
          <p:nvPr/>
        </p:nvPicPr>
        <p:blipFill rotWithShape="1">
          <a:blip r:embed="rId3">
            <a:alphaModFix/>
          </a:blip>
          <a:srcRect b="4304" l="0" r="0" t="6887"/>
          <a:stretch/>
        </p:blipFill>
        <p:spPr>
          <a:xfrm>
            <a:off x="0" y="2408237"/>
            <a:ext cx="9144000" cy="4454525"/>
          </a:xfrm>
          <a:prstGeom prst="rect">
            <a:avLst/>
          </a:prstGeom>
          <a:noFill/>
          <a:ln>
            <a:noFill/>
          </a:ln>
        </p:spPr>
      </p:pic>
      <p:sp>
        <p:nvSpPr>
          <p:cNvPr id="373" name="Google Shape;373;p33"/>
          <p:cNvSpPr/>
          <p:nvPr/>
        </p:nvSpPr>
        <p:spPr>
          <a:xfrm>
            <a:off x="38100" y="214471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74" name="Google Shape;374;p33"/>
          <p:cNvSpPr txBox="1"/>
          <p:nvPr/>
        </p:nvSpPr>
        <p:spPr>
          <a:xfrm>
            <a:off x="3348037" y="2513012"/>
            <a:ext cx="232727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3200"/>
              <a:buFont typeface="Arial Narrow"/>
              <a:buNone/>
            </a:pPr>
            <a:r>
              <a:rPr b="1" i="0" lang="en-US" sz="3200" u="none">
                <a:solidFill>
                  <a:srgbClr val="CC0000"/>
                </a:solidFill>
                <a:latin typeface="Arial Narrow"/>
                <a:ea typeface="Arial Narrow"/>
                <a:cs typeface="Arial Narrow"/>
                <a:sym typeface="Arial Narrow"/>
              </a:rPr>
              <a:t>Full flying tail</a:t>
            </a:r>
            <a:endParaRPr/>
          </a:p>
        </p:txBody>
      </p:sp>
      <p:cxnSp>
        <p:nvCxnSpPr>
          <p:cNvPr id="375" name="Google Shape;375;p33"/>
          <p:cNvCxnSpPr/>
          <p:nvPr/>
        </p:nvCxnSpPr>
        <p:spPr>
          <a:xfrm flipH="1">
            <a:off x="2544762" y="2822575"/>
            <a:ext cx="900112" cy="93662"/>
          </a:xfrm>
          <a:prstGeom prst="straightConnector1">
            <a:avLst/>
          </a:prstGeom>
          <a:noFill/>
          <a:ln cap="flat" cmpd="sng" w="9525">
            <a:solidFill>
              <a:srgbClr val="CC0000"/>
            </a:solidFill>
            <a:prstDash val="solid"/>
            <a:miter lim="800000"/>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80" name="Shape 380"/>
        <p:cNvGrpSpPr/>
        <p:nvPr/>
      </p:nvGrpSpPr>
      <p:grpSpPr>
        <a:xfrm>
          <a:off x="0" y="0"/>
          <a:ext cx="0" cy="0"/>
          <a:chOff x="0" y="0"/>
          <a:chExt cx="0" cy="0"/>
        </a:xfrm>
      </p:grpSpPr>
      <p:sp>
        <p:nvSpPr>
          <p:cNvPr id="381" name="Google Shape;381;p34"/>
          <p:cNvSpPr txBox="1"/>
          <p:nvPr>
            <p:ph idx="4294967295" type="title"/>
          </p:nvPr>
        </p:nvSpPr>
        <p:spPr>
          <a:xfrm>
            <a:off x="698500" y="-11112"/>
            <a:ext cx="7662862" cy="4556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1" i="0" lang="en-US" sz="2400" u="none" cap="none" strike="noStrike">
                <a:solidFill>
                  <a:schemeClr val="dk2"/>
                </a:solidFill>
                <a:latin typeface="Arial"/>
                <a:ea typeface="Arial"/>
                <a:cs typeface="Arial"/>
                <a:sym typeface="Arial"/>
              </a:rPr>
              <a:t>EFFECT OF SHOCK WAVES ON LIFT COEFFICIENT</a:t>
            </a:r>
            <a:endParaRPr/>
          </a:p>
        </p:txBody>
      </p:sp>
      <p:pic>
        <p:nvPicPr>
          <p:cNvPr id="382" name="Google Shape;382;p34"/>
          <p:cNvPicPr preferRelativeResize="0"/>
          <p:nvPr/>
        </p:nvPicPr>
        <p:blipFill rotWithShape="1">
          <a:blip r:embed="rId3">
            <a:alphaModFix/>
          </a:blip>
          <a:srcRect b="0" l="0" r="0" t="0"/>
          <a:stretch/>
        </p:blipFill>
        <p:spPr>
          <a:xfrm>
            <a:off x="0" y="2873375"/>
            <a:ext cx="9144000" cy="3983037"/>
          </a:xfrm>
          <a:prstGeom prst="rect">
            <a:avLst/>
          </a:prstGeom>
          <a:noFill/>
          <a:ln>
            <a:noFill/>
          </a:ln>
        </p:spPr>
      </p:pic>
      <p:sp>
        <p:nvSpPr>
          <p:cNvPr id="383" name="Google Shape;383;p34"/>
          <p:cNvSpPr txBox="1"/>
          <p:nvPr/>
        </p:nvSpPr>
        <p:spPr>
          <a:xfrm>
            <a:off x="93662" y="446087"/>
            <a:ext cx="9050337" cy="234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At a constant angle of attack, lift coefficient remains almost constant at subsonic speeds; but increases slightly as the aircraft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approaches Mcrit – (caused by sharper up wash as the relative airflow approaches the wing leading edge).</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Shock wave formation above Mcrit causes flow separation, leading to a sharp reduction in lift coefficient.</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Provided the aircraft is designed for supersonic flight,  the shock waves on both upper and lower wing surfaces eventually</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reach the wing trailing edge – this allows the coefficient of lift to recover, at least temporarily.</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The physics of supersonic flow are very different to those of subsonic, and lift coefficient reduces again as Mach no. increases.</a:t>
            </a:r>
            <a:endParaRPr/>
          </a:p>
        </p:txBody>
      </p:sp>
      <p:sp>
        <p:nvSpPr>
          <p:cNvPr id="384" name="Google Shape;384;p34"/>
          <p:cNvSpPr/>
          <p:nvPr/>
        </p:nvSpPr>
        <p:spPr>
          <a:xfrm>
            <a:off x="33337" y="585787"/>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85" name="Google Shape;385;p34"/>
          <p:cNvSpPr/>
          <p:nvPr/>
        </p:nvSpPr>
        <p:spPr>
          <a:xfrm>
            <a:off x="38100" y="1362075"/>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86" name="Google Shape;386;p34"/>
          <p:cNvSpPr/>
          <p:nvPr/>
        </p:nvSpPr>
        <p:spPr>
          <a:xfrm>
            <a:off x="38100" y="1866900"/>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87" name="Google Shape;387;p34"/>
          <p:cNvSpPr/>
          <p:nvPr/>
        </p:nvSpPr>
        <p:spPr>
          <a:xfrm>
            <a:off x="38100" y="2616200"/>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392" name="Shape 392"/>
        <p:cNvGrpSpPr/>
        <p:nvPr/>
      </p:nvGrpSpPr>
      <p:grpSpPr>
        <a:xfrm>
          <a:off x="0" y="0"/>
          <a:ext cx="0" cy="0"/>
          <a:chOff x="0" y="0"/>
          <a:chExt cx="0" cy="0"/>
        </a:xfrm>
      </p:grpSpPr>
      <p:sp>
        <p:nvSpPr>
          <p:cNvPr id="393" name="Google Shape;393;p35"/>
          <p:cNvSpPr txBox="1"/>
          <p:nvPr>
            <p:ph idx="4294967295" type="title"/>
          </p:nvPr>
        </p:nvSpPr>
        <p:spPr>
          <a:xfrm>
            <a:off x="1219200" y="92075"/>
            <a:ext cx="6662737" cy="5699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Arial"/>
              <a:buNone/>
            </a:pPr>
            <a:r>
              <a:rPr b="1" i="0" lang="en-US" sz="2800" u="none" cap="none" strike="noStrike">
                <a:solidFill>
                  <a:schemeClr val="dk2"/>
                </a:solidFill>
                <a:latin typeface="Arial"/>
                <a:ea typeface="Arial"/>
                <a:cs typeface="Arial"/>
                <a:sym typeface="Arial"/>
              </a:rPr>
              <a:t>EFFECT OF HIGH  MACH ON CL max</a:t>
            </a:r>
            <a:endParaRPr/>
          </a:p>
        </p:txBody>
      </p:sp>
      <p:pic>
        <p:nvPicPr>
          <p:cNvPr id="394" name="Google Shape;394;p35"/>
          <p:cNvPicPr preferRelativeResize="0"/>
          <p:nvPr/>
        </p:nvPicPr>
        <p:blipFill rotWithShape="1">
          <a:blip r:embed="rId3">
            <a:alphaModFix/>
          </a:blip>
          <a:srcRect b="0" l="0" r="0" t="0"/>
          <a:stretch/>
        </p:blipFill>
        <p:spPr>
          <a:xfrm>
            <a:off x="0" y="4821237"/>
            <a:ext cx="9144000" cy="2063750"/>
          </a:xfrm>
          <a:prstGeom prst="rect">
            <a:avLst/>
          </a:prstGeom>
          <a:noFill/>
          <a:ln>
            <a:noFill/>
          </a:ln>
        </p:spPr>
      </p:pic>
      <p:sp>
        <p:nvSpPr>
          <p:cNvPr id="395" name="Google Shape;395;p35"/>
          <p:cNvSpPr txBox="1"/>
          <p:nvPr/>
        </p:nvSpPr>
        <p:spPr>
          <a:xfrm>
            <a:off x="822325" y="842962"/>
            <a:ext cx="8102600" cy="3371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For a given EAS, increasing angle of attack increases acceleration of relative airflow over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the wing, thus increasing local Mach number at the point of maximum camber.</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At high Mach number this acceleration can cause the flow to become sonic at angles of attack</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signifigantly less than the normal stalling angle.</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The symptoms of the inevitable shock wave include flow separation and all other problems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associated with supersonic flow in a high speed </a:t>
            </a:r>
            <a:r>
              <a:rPr b="1" i="0" lang="en-US" sz="1400" u="sng">
                <a:solidFill>
                  <a:schemeClr val="dk2"/>
                </a:solidFill>
                <a:latin typeface="Arial"/>
                <a:ea typeface="Arial"/>
                <a:cs typeface="Arial"/>
                <a:sym typeface="Arial"/>
              </a:rPr>
              <a:t>subsonic</a:t>
            </a:r>
            <a:r>
              <a:rPr b="1" i="0" lang="en-US" sz="1400" u="none">
                <a:solidFill>
                  <a:schemeClr val="dk2"/>
                </a:solidFill>
                <a:latin typeface="Arial"/>
                <a:ea typeface="Arial"/>
                <a:cs typeface="Arial"/>
                <a:sym typeface="Arial"/>
              </a:rPr>
              <a:t> aircraft.   </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At high subsonic Mach numbers the maximum angle of attack and therefore CL max is lower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than at lower Mach numbers.</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This affects the flight envelope in which the aircraft can operate.   </a:t>
            </a:r>
            <a:endParaRPr/>
          </a:p>
        </p:txBody>
      </p:sp>
      <p:sp>
        <p:nvSpPr>
          <p:cNvPr id="396" name="Google Shape;396;p35"/>
          <p:cNvSpPr/>
          <p:nvPr/>
        </p:nvSpPr>
        <p:spPr>
          <a:xfrm>
            <a:off x="465137" y="9509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97" name="Google Shape;397;p35"/>
          <p:cNvSpPr/>
          <p:nvPr/>
        </p:nvSpPr>
        <p:spPr>
          <a:xfrm>
            <a:off x="465137" y="17129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98" name="Google Shape;398;p35"/>
          <p:cNvSpPr/>
          <p:nvPr/>
        </p:nvSpPr>
        <p:spPr>
          <a:xfrm>
            <a:off x="465137" y="248285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399" name="Google Shape;399;p35"/>
          <p:cNvSpPr/>
          <p:nvPr/>
        </p:nvSpPr>
        <p:spPr>
          <a:xfrm>
            <a:off x="465137" y="325755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00" name="Google Shape;400;p35"/>
          <p:cNvSpPr/>
          <p:nvPr/>
        </p:nvSpPr>
        <p:spPr>
          <a:xfrm>
            <a:off x="452437" y="401955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04" name="Shape 404"/>
        <p:cNvGrpSpPr/>
        <p:nvPr/>
      </p:nvGrpSpPr>
      <p:grpSpPr>
        <a:xfrm>
          <a:off x="0" y="0"/>
          <a:ext cx="0" cy="0"/>
          <a:chOff x="0" y="0"/>
          <a:chExt cx="0" cy="0"/>
        </a:xfrm>
      </p:grpSpPr>
      <p:sp>
        <p:nvSpPr>
          <p:cNvPr id="405" name="Google Shape;405;p36"/>
          <p:cNvSpPr txBox="1"/>
          <p:nvPr>
            <p:ph idx="4294967295" type="title"/>
          </p:nvPr>
        </p:nvSpPr>
        <p:spPr>
          <a:xfrm>
            <a:off x="228600" y="90487"/>
            <a:ext cx="8626475" cy="4778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EFFECT OF INCREASED WING LOADING OR LOAD FACTOR ON Mcrit</a:t>
            </a:r>
            <a:endParaRPr/>
          </a:p>
        </p:txBody>
      </p:sp>
      <p:pic>
        <p:nvPicPr>
          <p:cNvPr id="406" name="Google Shape;406;p36"/>
          <p:cNvPicPr preferRelativeResize="0"/>
          <p:nvPr/>
        </p:nvPicPr>
        <p:blipFill rotWithShape="1">
          <a:blip r:embed="rId3">
            <a:alphaModFix/>
          </a:blip>
          <a:srcRect b="0" l="0" r="0" t="0"/>
          <a:stretch/>
        </p:blipFill>
        <p:spPr>
          <a:xfrm>
            <a:off x="0" y="3419475"/>
            <a:ext cx="9144000" cy="3449637"/>
          </a:xfrm>
          <a:prstGeom prst="rect">
            <a:avLst/>
          </a:prstGeom>
          <a:noFill/>
          <a:ln>
            <a:noFill/>
          </a:ln>
        </p:spPr>
      </p:pic>
      <p:sp>
        <p:nvSpPr>
          <p:cNvPr id="407" name="Google Shape;407;p36"/>
          <p:cNvSpPr txBox="1"/>
          <p:nvPr/>
        </p:nvSpPr>
        <p:spPr>
          <a:xfrm>
            <a:off x="33337" y="812800"/>
            <a:ext cx="9302750" cy="2392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 For a given EAS / Mach no an increase in weight requires an increase in lift coefficient,</a:t>
            </a:r>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 and therefore an increase in angle of attack.</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a:ea typeface="Arial"/>
              <a:cs typeface="Arial"/>
              <a:sym typeface="Arial"/>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Greater acceleration over the upper wing surface means earlier sonic flow and</a:t>
            </a:r>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therefore lower Mcrit.</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a:ea typeface="Arial"/>
              <a:cs typeface="Arial"/>
              <a:sym typeface="Arial"/>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An increase in load factor caused by (for example) a steep level turn also requires higher lift</a:t>
            </a:r>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coefficient and angle of attack: therefore greater relative airflow acceleration and lower Mcrit.  </a:t>
            </a:r>
            <a:endParaRPr/>
          </a:p>
        </p:txBody>
      </p:sp>
      <p:sp>
        <p:nvSpPr>
          <p:cNvPr id="408" name="Google Shape;408;p36"/>
          <p:cNvSpPr/>
          <p:nvPr/>
        </p:nvSpPr>
        <p:spPr>
          <a:xfrm>
            <a:off x="28575" y="968375"/>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09" name="Google Shape;409;p36"/>
          <p:cNvSpPr/>
          <p:nvPr/>
        </p:nvSpPr>
        <p:spPr>
          <a:xfrm>
            <a:off x="28575" y="183356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10" name="Google Shape;410;p36"/>
          <p:cNvSpPr/>
          <p:nvPr/>
        </p:nvSpPr>
        <p:spPr>
          <a:xfrm>
            <a:off x="28575" y="2735262"/>
            <a:ext cx="36512" cy="36512"/>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14" name="Shape 414"/>
        <p:cNvGrpSpPr/>
        <p:nvPr/>
      </p:nvGrpSpPr>
      <p:grpSpPr>
        <a:xfrm>
          <a:off x="0" y="0"/>
          <a:ext cx="0" cy="0"/>
          <a:chOff x="0" y="0"/>
          <a:chExt cx="0" cy="0"/>
        </a:xfrm>
      </p:grpSpPr>
      <p:sp>
        <p:nvSpPr>
          <p:cNvPr id="415" name="Google Shape;415;p37"/>
          <p:cNvSpPr txBox="1"/>
          <p:nvPr>
            <p:ph idx="4294967295" type="title"/>
          </p:nvPr>
        </p:nvSpPr>
        <p:spPr>
          <a:xfrm>
            <a:off x="990600" y="66675"/>
            <a:ext cx="7112000" cy="4778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EFFECT OF SUPERSONIC FLOW ON DRAG COEFFICIENT</a:t>
            </a:r>
            <a:endParaRPr/>
          </a:p>
        </p:txBody>
      </p:sp>
      <p:pic>
        <p:nvPicPr>
          <p:cNvPr id="416" name="Google Shape;416;p37"/>
          <p:cNvPicPr preferRelativeResize="0"/>
          <p:nvPr/>
        </p:nvPicPr>
        <p:blipFill rotWithShape="1">
          <a:blip r:embed="rId3">
            <a:alphaModFix/>
          </a:blip>
          <a:srcRect b="0" l="0" r="0" t="0"/>
          <a:stretch/>
        </p:blipFill>
        <p:spPr>
          <a:xfrm>
            <a:off x="0" y="3656012"/>
            <a:ext cx="9144000" cy="3205162"/>
          </a:xfrm>
          <a:prstGeom prst="rect">
            <a:avLst/>
          </a:prstGeom>
          <a:noFill/>
          <a:ln>
            <a:noFill/>
          </a:ln>
        </p:spPr>
      </p:pic>
      <p:sp>
        <p:nvSpPr>
          <p:cNvPr id="417" name="Google Shape;417;p37"/>
          <p:cNvSpPr txBox="1"/>
          <p:nvPr/>
        </p:nvSpPr>
        <p:spPr>
          <a:xfrm>
            <a:off x="185737" y="711200"/>
            <a:ext cx="7800975" cy="3627437"/>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A shock wave increases temperature within the shock itself by adiabatic compression,</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thus consuming energy in the form of additional zero lift drag called WAVE DRAG (Dm). </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Flow separation also causes an increase in drag coefficient as a result of boundary layer</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 thickening, then turbulent flow.</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Flow separation and wave drag cause a steep rise in drag coefficient at </a:t>
            </a:r>
            <a:r>
              <a:rPr b="1" i="0" lang="en-US" sz="1400" u="sng">
                <a:solidFill>
                  <a:schemeClr val="dk2"/>
                </a:solidFill>
                <a:latin typeface="Arial"/>
                <a:ea typeface="Arial"/>
                <a:cs typeface="Arial"/>
                <a:sym typeface="Arial"/>
              </a:rPr>
              <a:t>Mcdr</a:t>
            </a:r>
            <a:r>
              <a:rPr b="1" i="0" lang="en-US" sz="1400" u="none">
                <a:solidFill>
                  <a:schemeClr val="dk2"/>
                </a:solidFill>
                <a:latin typeface="Arial"/>
                <a:ea typeface="Arial"/>
                <a:cs typeface="Arial"/>
                <a:sym typeface="Arial"/>
              </a:rPr>
              <a:t>, which   </a:t>
            </a:r>
            <a:endParaRPr/>
          </a:p>
          <a:p>
            <a:pPr indent="0" lvl="0" marL="0" marR="0" rtl="0" algn="l">
              <a:lnSpc>
                <a:spcPct val="100000"/>
              </a:lnSpc>
              <a:spcBef>
                <a:spcPts val="280"/>
              </a:spcBef>
              <a:spcAft>
                <a:spcPts val="0"/>
              </a:spcAft>
              <a:buClr>
                <a:schemeClr val="dk2"/>
              </a:buClr>
              <a:buSzPts val="1400"/>
              <a:buFont typeface="Arial"/>
              <a:buNone/>
            </a:pPr>
            <a:r>
              <a:rPr b="1" i="0" lang="en-US" sz="1400" u="none">
                <a:solidFill>
                  <a:schemeClr val="dk2"/>
                </a:solidFill>
                <a:latin typeface="Arial"/>
                <a:ea typeface="Arial"/>
                <a:cs typeface="Arial"/>
                <a:sym typeface="Arial"/>
              </a:rPr>
              <a:t> occurs 5%-10% higher than Mcrit.</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Drag coefficient reduces again if the aircraft can accelerate to fully supersonic</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a:ea typeface="Arial"/>
              <a:cs typeface="Arial"/>
              <a:sym typeface="Arial"/>
            </a:endParaRPr>
          </a:p>
          <a:p>
            <a:pPr indent="0" lvl="0" marL="0" marR="0" rtl="0" algn="l">
              <a:lnSpc>
                <a:spcPct val="100000"/>
              </a:lnSpc>
              <a:spcBef>
                <a:spcPts val="280"/>
              </a:spcBef>
              <a:spcAft>
                <a:spcPts val="0"/>
              </a:spcAft>
              <a:buClr>
                <a:schemeClr val="dk1"/>
              </a:buClr>
              <a:buSzPts val="1400"/>
              <a:buFont typeface="Tahoma"/>
              <a:buNone/>
            </a:pPr>
            <a:r>
              <a:t/>
            </a:r>
            <a:endParaRPr b="1" i="0" sz="1400" u="sng">
              <a:solidFill>
                <a:schemeClr val="dk2"/>
              </a:solidFill>
              <a:latin typeface="Arial"/>
              <a:ea typeface="Arial"/>
              <a:cs typeface="Arial"/>
              <a:sym typeface="Arial"/>
            </a:endParaRPr>
          </a:p>
          <a:p>
            <a:pPr indent="-88900" lvl="0" marL="0" marR="0" rtl="0" algn="l">
              <a:lnSpc>
                <a:spcPct val="100000"/>
              </a:lnSpc>
              <a:spcBef>
                <a:spcPts val="280"/>
              </a:spcBef>
              <a:spcAft>
                <a:spcPts val="0"/>
              </a:spcAft>
              <a:buClr>
                <a:schemeClr val="dk2"/>
              </a:buClr>
              <a:buSzPts val="1400"/>
              <a:buFont typeface="Arial"/>
              <a:buChar char="•"/>
            </a:pPr>
            <a:r>
              <a:rPr b="1" i="0" lang="en-US" sz="1400" u="none">
                <a:solidFill>
                  <a:schemeClr val="dk2"/>
                </a:solidFill>
                <a:latin typeface="Arial"/>
                <a:ea typeface="Arial"/>
                <a:cs typeface="Arial"/>
                <a:sym typeface="Arial"/>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21" name="Shape 421"/>
        <p:cNvGrpSpPr/>
        <p:nvPr/>
      </p:nvGrpSpPr>
      <p:grpSpPr>
        <a:xfrm>
          <a:off x="0" y="0"/>
          <a:ext cx="0" cy="0"/>
          <a:chOff x="0" y="0"/>
          <a:chExt cx="0" cy="0"/>
        </a:xfrm>
      </p:grpSpPr>
      <p:pic>
        <p:nvPicPr>
          <p:cNvPr id="422" name="Google Shape;422;p38"/>
          <p:cNvPicPr preferRelativeResize="0"/>
          <p:nvPr/>
        </p:nvPicPr>
        <p:blipFill rotWithShape="1">
          <a:blip r:embed="rId3">
            <a:alphaModFix/>
          </a:blip>
          <a:srcRect b="0" l="0" r="0" t="10868"/>
          <a:stretch/>
        </p:blipFill>
        <p:spPr>
          <a:xfrm>
            <a:off x="0" y="2044700"/>
            <a:ext cx="9144000" cy="4899025"/>
          </a:xfrm>
          <a:prstGeom prst="rect">
            <a:avLst/>
          </a:prstGeom>
          <a:noFill/>
          <a:ln>
            <a:noFill/>
          </a:ln>
        </p:spPr>
      </p:pic>
      <p:sp>
        <p:nvSpPr>
          <p:cNvPr id="423" name="Google Shape;423;p38"/>
          <p:cNvSpPr txBox="1"/>
          <p:nvPr/>
        </p:nvSpPr>
        <p:spPr>
          <a:xfrm>
            <a:off x="66675" y="449262"/>
            <a:ext cx="9077325" cy="151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Vmo represents max. IAS in the lower altitude range – slight increase with climb due IAS/CAS to EAS correction.</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For constant EAS, TAS increases with altitude and Mach number increases faster because temperature reduces.</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sng">
                <a:solidFill>
                  <a:schemeClr val="dk2"/>
                </a:solidFill>
                <a:latin typeface="Arial Narrow"/>
                <a:ea typeface="Arial Narrow"/>
                <a:cs typeface="Arial Narrow"/>
                <a:sym typeface="Arial Narrow"/>
              </a:rPr>
              <a:t>BECAUSE TAS AND MACH INCREASE CLIMBING AT  CONSTANT IAS BELOW Vmo, Mmo CAN BE EXCEEDED</a:t>
            </a:r>
            <a:r>
              <a:rPr b="1" i="0" lang="en-US" sz="1600" u="none">
                <a:solidFill>
                  <a:schemeClr val="dk2"/>
                </a:solidFill>
                <a:latin typeface="Arial Narrow"/>
                <a:ea typeface="Arial Narrow"/>
                <a:cs typeface="Arial Narrow"/>
                <a:sym typeface="Arial Narrow"/>
              </a:rPr>
              <a:t>!</a:t>
            </a:r>
            <a:endParaRPr/>
          </a:p>
        </p:txBody>
      </p:sp>
      <p:sp>
        <p:nvSpPr>
          <p:cNvPr id="424" name="Google Shape;424;p38"/>
          <p:cNvSpPr txBox="1"/>
          <p:nvPr/>
        </p:nvSpPr>
        <p:spPr>
          <a:xfrm>
            <a:off x="723900" y="-161925"/>
            <a:ext cx="8066087" cy="504825"/>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2"/>
              </a:buClr>
              <a:buSzPts val="2400"/>
              <a:buFont typeface="Arial Narrow"/>
              <a:buNone/>
            </a:pPr>
            <a:r>
              <a:rPr b="1" i="0" lang="en-US" sz="2400" u="none">
                <a:solidFill>
                  <a:schemeClr val="dk2"/>
                </a:solidFill>
                <a:latin typeface="Arial Narrow"/>
                <a:ea typeface="Arial Narrow"/>
                <a:cs typeface="Arial Narrow"/>
                <a:sym typeface="Arial Narrow"/>
              </a:rPr>
              <a:t> MACH MAX OPERATION (M</a:t>
            </a:r>
            <a:r>
              <a:rPr b="1" baseline="-25000" i="0" lang="en-US" sz="2400" u="none">
                <a:solidFill>
                  <a:schemeClr val="dk2"/>
                </a:solidFill>
                <a:latin typeface="Arial Narrow"/>
                <a:ea typeface="Arial Narrow"/>
                <a:cs typeface="Arial Narrow"/>
                <a:sym typeface="Arial Narrow"/>
              </a:rPr>
              <a:t>MO)  /</a:t>
            </a:r>
            <a:r>
              <a:rPr b="1" i="0" lang="en-US" sz="2400" u="none">
                <a:solidFill>
                  <a:schemeClr val="dk2"/>
                </a:solidFill>
                <a:latin typeface="Arial Narrow"/>
                <a:ea typeface="Arial Narrow"/>
                <a:cs typeface="Arial Narrow"/>
                <a:sym typeface="Arial Narrow"/>
              </a:rPr>
              <a:t> VELOCITY MAX OPERATION V</a:t>
            </a:r>
            <a:r>
              <a:rPr b="1" baseline="-25000" i="0" lang="en-US" sz="2400" u="none">
                <a:solidFill>
                  <a:schemeClr val="dk2"/>
                </a:solidFill>
                <a:latin typeface="Arial Narrow"/>
                <a:ea typeface="Arial Narrow"/>
                <a:cs typeface="Arial Narrow"/>
                <a:sym typeface="Arial Narrow"/>
              </a:rPr>
              <a:t>MO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28" name="Shape 428"/>
        <p:cNvGrpSpPr/>
        <p:nvPr/>
      </p:nvGrpSpPr>
      <p:grpSpPr>
        <a:xfrm>
          <a:off x="0" y="0"/>
          <a:ext cx="0" cy="0"/>
          <a:chOff x="0" y="0"/>
          <a:chExt cx="0" cy="0"/>
        </a:xfrm>
      </p:grpSpPr>
      <p:pic>
        <p:nvPicPr>
          <p:cNvPr id="429" name="Google Shape;429;p39"/>
          <p:cNvPicPr preferRelativeResize="0"/>
          <p:nvPr/>
        </p:nvPicPr>
        <p:blipFill rotWithShape="1">
          <a:blip r:embed="rId3">
            <a:alphaModFix/>
          </a:blip>
          <a:srcRect b="0" l="0" r="0" t="0"/>
          <a:stretch/>
        </p:blipFill>
        <p:spPr>
          <a:xfrm>
            <a:off x="0" y="1371600"/>
            <a:ext cx="9144000" cy="5486400"/>
          </a:xfrm>
          <a:prstGeom prst="rect">
            <a:avLst/>
          </a:prstGeom>
          <a:noFill/>
          <a:ln>
            <a:noFill/>
          </a:ln>
        </p:spPr>
      </p:pic>
      <p:sp>
        <p:nvSpPr>
          <p:cNvPr id="430" name="Google Shape;430;p39"/>
          <p:cNvSpPr txBox="1"/>
          <p:nvPr/>
        </p:nvSpPr>
        <p:spPr>
          <a:xfrm>
            <a:off x="165100" y="-161925"/>
            <a:ext cx="8772525" cy="504825"/>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2"/>
              </a:buClr>
              <a:buSzPts val="2400"/>
              <a:buFont typeface="Arial Narrow"/>
              <a:buNone/>
            </a:pPr>
            <a:r>
              <a:rPr b="1" i="0" lang="en-US" sz="2400" u="none">
                <a:solidFill>
                  <a:schemeClr val="dk2"/>
                </a:solidFill>
                <a:latin typeface="Arial Narrow"/>
                <a:ea typeface="Arial Narrow"/>
                <a:cs typeface="Arial Narrow"/>
                <a:sym typeface="Arial Narrow"/>
              </a:rPr>
              <a:t> MACH MAX OPERATION (M</a:t>
            </a:r>
            <a:r>
              <a:rPr b="1" baseline="-25000" i="0" lang="en-US" sz="2400" u="none">
                <a:solidFill>
                  <a:schemeClr val="dk2"/>
                </a:solidFill>
                <a:latin typeface="Arial Narrow"/>
                <a:ea typeface="Arial Narrow"/>
                <a:cs typeface="Arial Narrow"/>
                <a:sym typeface="Arial Narrow"/>
              </a:rPr>
              <a:t>MO)  /</a:t>
            </a:r>
            <a:r>
              <a:rPr b="1" i="0" lang="en-US" sz="2400" u="none">
                <a:solidFill>
                  <a:schemeClr val="dk2"/>
                </a:solidFill>
                <a:latin typeface="Arial Narrow"/>
                <a:ea typeface="Arial Narrow"/>
                <a:cs typeface="Arial Narrow"/>
                <a:sym typeface="Arial Narrow"/>
              </a:rPr>
              <a:t> VELOCITY MAX OPERATION V</a:t>
            </a:r>
            <a:r>
              <a:rPr b="1" baseline="-25000" i="0" lang="en-US" sz="2400" u="none">
                <a:solidFill>
                  <a:schemeClr val="dk2"/>
                </a:solidFill>
                <a:latin typeface="Arial Narrow"/>
                <a:ea typeface="Arial Narrow"/>
                <a:cs typeface="Arial Narrow"/>
                <a:sym typeface="Arial Narrow"/>
              </a:rPr>
              <a:t>MO (cont’d)</a:t>
            </a:r>
            <a:endParaRPr/>
          </a:p>
        </p:txBody>
      </p:sp>
      <p:sp>
        <p:nvSpPr>
          <p:cNvPr id="431" name="Google Shape;431;p39"/>
          <p:cNvSpPr txBox="1"/>
          <p:nvPr/>
        </p:nvSpPr>
        <p:spPr>
          <a:xfrm>
            <a:off x="0" y="271462"/>
            <a:ext cx="9144000" cy="11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Conversely, TAS for an aircraft descending at contant Mach no increases because sonic speed increases with temperature,and density correction reduces.</a:t>
            </a:r>
            <a:r>
              <a:rPr b="1" i="0" lang="en-US" sz="1600" u="sng">
                <a:solidFill>
                  <a:schemeClr val="dk2"/>
                </a:solidFill>
                <a:latin typeface="Arial Narrow"/>
                <a:ea typeface="Arial Narrow"/>
                <a:cs typeface="Arial Narrow"/>
                <a:sym typeface="Arial Narrow"/>
              </a:rPr>
              <a:t>Vmo (IAS) CAN BE EXCEEDED WHILE  DESCENDING BELOW  Mmo!</a:t>
            </a:r>
            <a:r>
              <a:rPr b="1" i="0" lang="en-US" sz="1600" u="none">
                <a:solidFill>
                  <a:schemeClr val="dk2"/>
                </a:solidFill>
                <a:latin typeface="Arial Narrow"/>
                <a:ea typeface="Arial Narrow"/>
                <a:cs typeface="Arial Narrow"/>
                <a:sym typeface="Arial Narrow"/>
              </a:rPr>
              <a:t> </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Transition from IAS to Mach number and vice versa while climbing descending occurs  at  FL 230 to  FL250.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35" name="Shape 435"/>
        <p:cNvGrpSpPr/>
        <p:nvPr/>
      </p:nvGrpSpPr>
      <p:grpSpPr>
        <a:xfrm>
          <a:off x="0" y="0"/>
          <a:ext cx="0" cy="0"/>
          <a:chOff x="0" y="0"/>
          <a:chExt cx="0" cy="0"/>
        </a:xfrm>
      </p:grpSpPr>
      <p:sp>
        <p:nvSpPr>
          <p:cNvPr id="436" name="Google Shape;436;p40"/>
          <p:cNvSpPr txBox="1"/>
          <p:nvPr/>
        </p:nvSpPr>
        <p:spPr>
          <a:xfrm>
            <a:off x="852487" y="87312"/>
            <a:ext cx="7375525" cy="636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a:buNone/>
            </a:pPr>
            <a:r>
              <a:rPr b="1" i="0" lang="en-US" sz="2400" u="none">
                <a:solidFill>
                  <a:schemeClr val="dk2"/>
                </a:solidFill>
                <a:latin typeface="Arial"/>
                <a:ea typeface="Arial"/>
                <a:cs typeface="Arial"/>
                <a:sym typeface="Arial"/>
              </a:rPr>
              <a:t>HOW TO  INCREASE  CRITICAL  MACH NUMBER</a:t>
            </a:r>
            <a:endParaRPr/>
          </a:p>
        </p:txBody>
      </p:sp>
      <p:sp>
        <p:nvSpPr>
          <p:cNvPr id="437" name="Google Shape;437;p40"/>
          <p:cNvSpPr txBox="1"/>
          <p:nvPr/>
        </p:nvSpPr>
        <p:spPr>
          <a:xfrm>
            <a:off x="0" y="730250"/>
            <a:ext cx="9144000"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    (1) WING SECTION:                     (2) WING SWEEP:                (3) VORTEX  GENERATORS. </a:t>
            </a:r>
            <a:endParaRPr/>
          </a:p>
        </p:txBody>
      </p:sp>
      <p:sp>
        <p:nvSpPr>
          <p:cNvPr id="438" name="Google Shape;438;p40"/>
          <p:cNvSpPr txBox="1"/>
          <p:nvPr/>
        </p:nvSpPr>
        <p:spPr>
          <a:xfrm>
            <a:off x="187325" y="1466850"/>
            <a:ext cx="8878887" cy="22939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SONIC FLOW OVER THE UPPER WING IS CAUSED BY ACCELERATION OF RELATIVE AIRFLOW: THIS CAN OCCUR OVER A ROUNDED LEADING EDGE AND  /  OR THICK HIGH LIFT AEROFOIL SECTION.</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ONE SOLUTION IS TO USE A THIN AEROFOIL SECTION WITH A SHARP LEADING EDGE – THERE ARE, HOWEVER, ISSUES WITH STRUCTURAL STRENGTH, FUEL STORAGE AND WING BENDING RELIEF.</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
            </a:r>
            <a:endParaRPr/>
          </a:p>
        </p:txBody>
      </p:sp>
      <p:pic>
        <p:nvPicPr>
          <p:cNvPr id="439" name="Google Shape;439;p40"/>
          <p:cNvPicPr preferRelativeResize="0"/>
          <p:nvPr/>
        </p:nvPicPr>
        <p:blipFill rotWithShape="1">
          <a:blip r:embed="rId3">
            <a:alphaModFix/>
          </a:blip>
          <a:srcRect b="0" l="0" r="0" t="0"/>
          <a:stretch/>
        </p:blipFill>
        <p:spPr>
          <a:xfrm>
            <a:off x="0" y="3870325"/>
            <a:ext cx="9144000" cy="3001962"/>
          </a:xfrm>
          <a:prstGeom prst="rect">
            <a:avLst/>
          </a:prstGeom>
          <a:noFill/>
          <a:ln>
            <a:noFill/>
          </a:ln>
        </p:spPr>
      </p:pic>
      <p:sp>
        <p:nvSpPr>
          <p:cNvPr id="440" name="Google Shape;440;p40"/>
          <p:cNvSpPr/>
          <p:nvPr/>
        </p:nvSpPr>
        <p:spPr>
          <a:xfrm>
            <a:off x="88900" y="15922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41" name="Google Shape;441;p40"/>
          <p:cNvSpPr/>
          <p:nvPr/>
        </p:nvSpPr>
        <p:spPr>
          <a:xfrm>
            <a:off x="88900" y="24177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46" name="Shape 446"/>
        <p:cNvGrpSpPr/>
        <p:nvPr/>
      </p:nvGrpSpPr>
      <p:grpSpPr>
        <a:xfrm>
          <a:off x="0" y="0"/>
          <a:ext cx="0" cy="0"/>
          <a:chOff x="0" y="0"/>
          <a:chExt cx="0" cy="0"/>
        </a:xfrm>
      </p:grpSpPr>
      <p:sp>
        <p:nvSpPr>
          <p:cNvPr id="447" name="Google Shape;447;p41"/>
          <p:cNvSpPr txBox="1"/>
          <p:nvPr>
            <p:ph idx="4294967295" type="title"/>
          </p:nvPr>
        </p:nvSpPr>
        <p:spPr>
          <a:xfrm>
            <a:off x="2222500" y="79375"/>
            <a:ext cx="4675187" cy="3714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HIGH SPEED WINGS AT LOW SPEED</a:t>
            </a:r>
            <a:endParaRPr/>
          </a:p>
        </p:txBody>
      </p:sp>
      <p:pic>
        <p:nvPicPr>
          <p:cNvPr id="448" name="Google Shape;448;p41"/>
          <p:cNvPicPr preferRelativeResize="0"/>
          <p:nvPr/>
        </p:nvPicPr>
        <p:blipFill rotWithShape="1">
          <a:blip r:embed="rId3">
            <a:alphaModFix/>
          </a:blip>
          <a:srcRect b="0" l="0" r="0" t="0"/>
          <a:stretch/>
        </p:blipFill>
        <p:spPr>
          <a:xfrm>
            <a:off x="0" y="2814637"/>
            <a:ext cx="9144000" cy="4046537"/>
          </a:xfrm>
          <a:prstGeom prst="rect">
            <a:avLst/>
          </a:prstGeom>
          <a:noFill/>
          <a:ln>
            <a:noFill/>
          </a:ln>
        </p:spPr>
      </p:pic>
      <p:sp>
        <p:nvSpPr>
          <p:cNvPr id="449" name="Google Shape;449;p41"/>
          <p:cNvSpPr txBox="1"/>
          <p:nvPr/>
        </p:nvSpPr>
        <p:spPr>
          <a:xfrm>
            <a:off x="201612" y="792162"/>
            <a:ext cx="8804275" cy="151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DURING CRUISING FLIGHT, THE HIGH SPEED AND THEREFORE HIGH  DYNAMIC PRESSURE MEANS THAT</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LOW LIFT COEFFICIENT (IN THIS EXAMPLE CAUSED BY A THIN WING AND SHARP LEADING EDGE), IS OK.</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AT LOW SPEEDS SUCH AS INITIAL CLIMB AFTER TAKE OFF, OR ON FINAL APPROACH; THE LOW LIFT</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COEFFICIENT REQUIRES  EITHER A HIGH WING  AREA  AND / OR  VERY EFFECTIVE HIGH LIFT DEVICES.  </a:t>
            </a:r>
            <a:endParaRPr/>
          </a:p>
        </p:txBody>
      </p:sp>
      <p:sp>
        <p:nvSpPr>
          <p:cNvPr id="450" name="Google Shape;450;p41"/>
          <p:cNvSpPr/>
          <p:nvPr/>
        </p:nvSpPr>
        <p:spPr>
          <a:xfrm>
            <a:off x="76200" y="9191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51" name="Google Shape;451;p41"/>
          <p:cNvSpPr/>
          <p:nvPr/>
        </p:nvSpPr>
        <p:spPr>
          <a:xfrm>
            <a:off x="76200" y="17954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55" name="Shape 455"/>
        <p:cNvGrpSpPr/>
        <p:nvPr/>
      </p:nvGrpSpPr>
      <p:grpSpPr>
        <a:xfrm>
          <a:off x="0" y="0"/>
          <a:ext cx="0" cy="0"/>
          <a:chOff x="0" y="0"/>
          <a:chExt cx="0" cy="0"/>
        </a:xfrm>
      </p:grpSpPr>
      <p:sp>
        <p:nvSpPr>
          <p:cNvPr id="456" name="Google Shape;456;p42"/>
          <p:cNvSpPr txBox="1"/>
          <p:nvPr>
            <p:ph idx="4294967295" type="title"/>
          </p:nvPr>
        </p:nvSpPr>
        <p:spPr>
          <a:xfrm>
            <a:off x="1985962" y="71437"/>
            <a:ext cx="5110162" cy="515937"/>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chemeClr val="dk2"/>
              </a:buClr>
              <a:buSzPts val="2800"/>
              <a:buFont typeface="Arial Narrow"/>
              <a:buNone/>
            </a:pPr>
            <a:r>
              <a:rPr b="1" i="0" lang="en-US" sz="2800" u="none" cap="none" strike="noStrike">
                <a:solidFill>
                  <a:schemeClr val="dk2"/>
                </a:solidFill>
                <a:latin typeface="Arial Narrow"/>
                <a:ea typeface="Arial Narrow"/>
                <a:cs typeface="Arial Narrow"/>
                <a:sym typeface="Arial Narrow"/>
              </a:rPr>
              <a:t>SUPERCRITICAL WING SECTIONS</a:t>
            </a:r>
            <a:endParaRPr/>
          </a:p>
        </p:txBody>
      </p:sp>
      <p:sp>
        <p:nvSpPr>
          <p:cNvPr id="457" name="Google Shape;457;p42"/>
          <p:cNvSpPr/>
          <p:nvPr/>
        </p:nvSpPr>
        <p:spPr>
          <a:xfrm>
            <a:off x="25400" y="13001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58" name="Google Shape;458;p42"/>
          <p:cNvSpPr/>
          <p:nvPr/>
        </p:nvSpPr>
        <p:spPr>
          <a:xfrm>
            <a:off x="38100" y="18843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59" name="Google Shape;459;p42"/>
          <p:cNvSpPr/>
          <p:nvPr/>
        </p:nvSpPr>
        <p:spPr>
          <a:xfrm>
            <a:off x="38100" y="27606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60" name="Google Shape;460;p42"/>
          <p:cNvSpPr/>
          <p:nvPr/>
        </p:nvSpPr>
        <p:spPr>
          <a:xfrm>
            <a:off x="38100" y="36369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61" name="Google Shape;461;p42"/>
          <p:cNvSpPr txBox="1"/>
          <p:nvPr/>
        </p:nvSpPr>
        <p:spPr>
          <a:xfrm>
            <a:off x="163512" y="1162050"/>
            <a:ext cx="8921750" cy="2979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 very evolved modern wing design which gives a range of minimum drag speed availability and  lower  drag.</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Maximum thickness at roughly 50% chord, associated with a relatively flat  upper surface – delayed airflow</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acceleration  and more symmetrical lift distribution over the wing cross section.</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Reflex camber on underside at  rear assists lift coefficient and enhances symmetrical lift distribution by </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creating lift on underside of rear wing section – this assists further in delaying airflow acceleration on top.</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 thicker aerofoil , rounded leading edge, improved  monocoque  structural strength and wing fuel storage are</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then accommodated,  while employing a lower sweepback angle but  achieving higher critical mach number.    </a:t>
            </a:r>
            <a:endParaRPr/>
          </a:p>
        </p:txBody>
      </p:sp>
      <p:pic>
        <p:nvPicPr>
          <p:cNvPr id="462" name="Google Shape;462;p42"/>
          <p:cNvPicPr preferRelativeResize="0"/>
          <p:nvPr/>
        </p:nvPicPr>
        <p:blipFill rotWithShape="1">
          <a:blip r:embed="rId3">
            <a:alphaModFix/>
          </a:blip>
          <a:srcRect b="0" l="0" r="0" t="0"/>
          <a:stretch/>
        </p:blipFill>
        <p:spPr>
          <a:xfrm>
            <a:off x="0" y="4976812"/>
            <a:ext cx="9144000" cy="1882775"/>
          </a:xfrm>
          <a:prstGeom prst="rect">
            <a:avLst/>
          </a:prstGeom>
          <a:noFill/>
          <a:ln>
            <a:noFill/>
          </a:ln>
        </p:spPr>
      </p:pic>
      <p:sp>
        <p:nvSpPr>
          <p:cNvPr id="463" name="Google Shape;463;p42"/>
          <p:cNvSpPr txBox="1"/>
          <p:nvPr/>
        </p:nvSpPr>
        <p:spPr>
          <a:xfrm>
            <a:off x="7554912" y="6611937"/>
            <a:ext cx="10414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1200"/>
              <a:buFont typeface="Arial Narrow"/>
              <a:buNone/>
            </a:pPr>
            <a:r>
              <a:rPr b="1" i="0" lang="en-US" sz="1200" u="none">
                <a:solidFill>
                  <a:srgbClr val="CC0000"/>
                </a:solidFill>
                <a:latin typeface="Arial Narrow"/>
                <a:ea typeface="Arial Narrow"/>
                <a:cs typeface="Arial Narrow"/>
                <a:sym typeface="Arial Narrow"/>
              </a:rPr>
              <a:t>Reflex camber</a:t>
            </a:r>
            <a:endParaRPr/>
          </a:p>
        </p:txBody>
      </p:sp>
      <p:cxnSp>
        <p:nvCxnSpPr>
          <p:cNvPr id="464" name="Google Shape;464;p42"/>
          <p:cNvCxnSpPr/>
          <p:nvPr/>
        </p:nvCxnSpPr>
        <p:spPr>
          <a:xfrm flipH="1" rot="10800000">
            <a:off x="7753350" y="6388100"/>
            <a:ext cx="703262" cy="293687"/>
          </a:xfrm>
          <a:prstGeom prst="straightConnector1">
            <a:avLst/>
          </a:prstGeom>
          <a:noFill/>
          <a:ln cap="flat" cmpd="sng" w="12700">
            <a:solidFill>
              <a:srgbClr val="CC0000"/>
            </a:solidFill>
            <a:prstDash val="solid"/>
            <a:miter lim="800000"/>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85" name="Shape 85"/>
        <p:cNvGrpSpPr/>
        <p:nvPr/>
      </p:nvGrpSpPr>
      <p:grpSpPr>
        <a:xfrm>
          <a:off x="0" y="0"/>
          <a:ext cx="0" cy="0"/>
          <a:chOff x="0" y="0"/>
          <a:chExt cx="0" cy="0"/>
        </a:xfrm>
      </p:grpSpPr>
      <p:grpSp>
        <p:nvGrpSpPr>
          <p:cNvPr id="86" name="Google Shape;86;p7"/>
          <p:cNvGrpSpPr/>
          <p:nvPr/>
        </p:nvGrpSpPr>
        <p:grpSpPr>
          <a:xfrm>
            <a:off x="-93662" y="0"/>
            <a:ext cx="9237662" cy="6884987"/>
            <a:chOff x="-47625" y="-12700"/>
            <a:chExt cx="9237662" cy="6884987"/>
          </a:xfrm>
        </p:grpSpPr>
        <p:pic>
          <p:nvPicPr>
            <p:cNvPr id="87" name="Google Shape;87;p7"/>
            <p:cNvPicPr preferRelativeResize="0"/>
            <p:nvPr/>
          </p:nvPicPr>
          <p:blipFill rotWithShape="1">
            <a:blip r:embed="rId3">
              <a:alphaModFix/>
            </a:blip>
            <a:srcRect b="8276" l="0" r="46080" t="0"/>
            <a:stretch/>
          </p:blipFill>
          <p:spPr>
            <a:xfrm>
              <a:off x="1550987" y="0"/>
              <a:ext cx="6096000" cy="6858000"/>
            </a:xfrm>
            <a:prstGeom prst="rect">
              <a:avLst/>
            </a:prstGeom>
            <a:noFill/>
            <a:ln>
              <a:noFill/>
            </a:ln>
          </p:spPr>
        </p:pic>
        <p:pic>
          <p:nvPicPr>
            <p:cNvPr id="88" name="Google Shape;88;p7"/>
            <p:cNvPicPr preferRelativeResize="0"/>
            <p:nvPr/>
          </p:nvPicPr>
          <p:blipFill rotWithShape="1">
            <a:blip r:embed="rId3">
              <a:alphaModFix/>
            </a:blip>
            <a:srcRect b="8276" l="0" r="91490" t="0"/>
            <a:stretch/>
          </p:blipFill>
          <p:spPr>
            <a:xfrm>
              <a:off x="608012" y="0"/>
              <a:ext cx="962025" cy="6858000"/>
            </a:xfrm>
            <a:prstGeom prst="rect">
              <a:avLst/>
            </a:prstGeom>
            <a:noFill/>
            <a:ln>
              <a:noFill/>
            </a:ln>
          </p:spPr>
        </p:pic>
        <p:pic>
          <p:nvPicPr>
            <p:cNvPr id="89" name="Google Shape;89;p7"/>
            <p:cNvPicPr preferRelativeResize="0"/>
            <p:nvPr/>
          </p:nvPicPr>
          <p:blipFill rotWithShape="1">
            <a:blip r:embed="rId3">
              <a:alphaModFix/>
            </a:blip>
            <a:srcRect b="8276" l="0" r="91490" t="0"/>
            <a:stretch/>
          </p:blipFill>
          <p:spPr>
            <a:xfrm>
              <a:off x="-47625" y="-12700"/>
              <a:ext cx="962025" cy="6858000"/>
            </a:xfrm>
            <a:prstGeom prst="rect">
              <a:avLst/>
            </a:prstGeom>
            <a:noFill/>
            <a:ln>
              <a:noFill/>
            </a:ln>
          </p:spPr>
        </p:pic>
        <p:pic>
          <p:nvPicPr>
            <p:cNvPr id="90" name="Google Shape;90;p7"/>
            <p:cNvPicPr preferRelativeResize="0"/>
            <p:nvPr/>
          </p:nvPicPr>
          <p:blipFill rotWithShape="1">
            <a:blip r:embed="rId3">
              <a:alphaModFix/>
            </a:blip>
            <a:srcRect b="8276" l="0" r="91490" t="0"/>
            <a:stretch/>
          </p:blipFill>
          <p:spPr>
            <a:xfrm>
              <a:off x="7642225" y="14287"/>
              <a:ext cx="962025" cy="6858000"/>
            </a:xfrm>
            <a:prstGeom prst="rect">
              <a:avLst/>
            </a:prstGeom>
            <a:noFill/>
            <a:ln>
              <a:noFill/>
            </a:ln>
          </p:spPr>
        </p:pic>
        <p:pic>
          <p:nvPicPr>
            <p:cNvPr id="91" name="Google Shape;91;p7"/>
            <p:cNvPicPr preferRelativeResize="0"/>
            <p:nvPr/>
          </p:nvPicPr>
          <p:blipFill rotWithShape="1">
            <a:blip r:embed="rId3">
              <a:alphaModFix/>
            </a:blip>
            <a:srcRect b="8276" l="0" r="91490" t="0"/>
            <a:stretch/>
          </p:blipFill>
          <p:spPr>
            <a:xfrm>
              <a:off x="8228012" y="4762"/>
              <a:ext cx="962025" cy="6858000"/>
            </a:xfrm>
            <a:prstGeom prst="rect">
              <a:avLst/>
            </a:prstGeom>
            <a:noFill/>
            <a:ln>
              <a:noFill/>
            </a:ln>
          </p:spPr>
        </p:pic>
      </p:grpSp>
      <p:sp>
        <p:nvSpPr>
          <p:cNvPr id="92" name="Google Shape;92;p7"/>
          <p:cNvSpPr txBox="1"/>
          <p:nvPr/>
        </p:nvSpPr>
        <p:spPr>
          <a:xfrm>
            <a:off x="600075" y="3246437"/>
            <a:ext cx="1524000" cy="304800"/>
          </a:xfrm>
          <a:prstGeom prst="rect">
            <a:avLst/>
          </a:prstGeom>
          <a:noFill/>
          <a:ln>
            <a:noFill/>
          </a:ln>
        </p:spPr>
        <p:txBody>
          <a:bodyPr anchorCtr="0" anchor="t" bIns="45700" lIns="91425" spcFirstLastPara="1" rIns="91425" wrap="square" tIns="45700">
            <a:noAutofit/>
          </a:bodyPr>
          <a:lstStyle/>
          <a:p>
            <a:pPr indent="-88900" lvl="0" marL="0" marR="0" rtl="0" algn="l">
              <a:lnSpc>
                <a:spcPct val="100000"/>
              </a:lnSpc>
              <a:spcBef>
                <a:spcPts val="0"/>
              </a:spcBef>
              <a:spcAft>
                <a:spcPts val="0"/>
              </a:spcAft>
              <a:buClr>
                <a:srgbClr val="000000"/>
              </a:buClr>
              <a:buSzPts val="1400"/>
              <a:buFont typeface="Arial Narrow"/>
              <a:buChar char="•"/>
            </a:pPr>
            <a:r>
              <a:rPr b="1" i="0" lang="en-US" sz="1400" u="none">
                <a:solidFill>
                  <a:srgbClr val="000000"/>
                </a:solidFill>
                <a:latin typeface="Arial Narrow"/>
                <a:ea typeface="Arial Narrow"/>
                <a:cs typeface="Arial Narrow"/>
                <a:sym typeface="Arial Narrow"/>
              </a:rPr>
              <a:t>Stagnation Region</a:t>
            </a:r>
            <a:endParaRPr/>
          </a:p>
        </p:txBody>
      </p:sp>
      <p:sp>
        <p:nvSpPr>
          <p:cNvPr id="93" name="Google Shape;93;p7"/>
          <p:cNvSpPr txBox="1"/>
          <p:nvPr/>
        </p:nvSpPr>
        <p:spPr>
          <a:xfrm>
            <a:off x="0" y="342900"/>
            <a:ext cx="5226050" cy="2027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COMPRESSIBILITY EFFECTS LEAD TO DENSITY INCREASE</a:t>
            </a:r>
            <a:endParaRPr/>
          </a:p>
          <a:p>
            <a:pPr indent="0" lvl="0" marL="0" marR="0" rtl="0" algn="l">
              <a:lnSpc>
                <a:spcPct val="100000"/>
              </a:lnSpc>
              <a:spcBef>
                <a:spcPts val="24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E.G at MSL:</a:t>
            </a:r>
            <a:endParaRPr/>
          </a:p>
          <a:p>
            <a:pPr indent="0" lvl="0" marL="0" marR="0" rtl="0" algn="l">
              <a:lnSpc>
                <a:spcPct val="100000"/>
              </a:lnSpc>
              <a:spcBef>
                <a:spcPts val="24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TAS 150 kts - 4.5%   </a:t>
            </a:r>
            <a:endParaRPr/>
          </a:p>
          <a:p>
            <a:pPr indent="0" lvl="0" marL="0" marR="0" rtl="0" algn="l">
              <a:lnSpc>
                <a:spcPct val="100000"/>
              </a:lnSpc>
              <a:spcBef>
                <a:spcPts val="24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TAS 300 kts -  8%</a:t>
            </a:r>
            <a:endParaRPr/>
          </a:p>
          <a:p>
            <a:pPr indent="0" lvl="0" marL="0" marR="0" rtl="0" algn="l">
              <a:lnSpc>
                <a:spcPct val="100000"/>
              </a:lnSpc>
              <a:spcBef>
                <a:spcPts val="24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TAS 450 kts -  17%</a:t>
            </a:r>
            <a:endParaRPr/>
          </a:p>
          <a:p>
            <a:pPr indent="0" lvl="0" marL="0" marR="0" rtl="0" algn="l">
              <a:lnSpc>
                <a:spcPct val="100000"/>
              </a:lnSpc>
              <a:spcBef>
                <a:spcPts val="24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TAS 600 kts -  42%</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Narrow"/>
              <a:ea typeface="Arial Narrow"/>
              <a:cs typeface="Arial Narrow"/>
              <a:sym typeface="Arial Narrow"/>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Narrow"/>
              <a:ea typeface="Arial Narrow"/>
              <a:cs typeface="Arial Narrow"/>
              <a:sym typeface="Arial Narrow"/>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rgbClr val="000000"/>
              </a:solidFill>
              <a:latin typeface="Arial Narrow"/>
              <a:ea typeface="Arial Narrow"/>
              <a:cs typeface="Arial Narrow"/>
              <a:sym typeface="Arial Narrow"/>
            </a:endParaRPr>
          </a:p>
        </p:txBody>
      </p:sp>
      <p:sp>
        <p:nvSpPr>
          <p:cNvPr id="94" name="Google Shape;94;p7"/>
          <p:cNvSpPr txBox="1"/>
          <p:nvPr/>
        </p:nvSpPr>
        <p:spPr>
          <a:xfrm>
            <a:off x="-1587" y="4905375"/>
            <a:ext cx="2963862" cy="815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Relative airflow is always compressible</a:t>
            </a:r>
            <a:endParaRPr/>
          </a:p>
          <a:p>
            <a:pPr indent="0" lvl="0" marL="0" marR="0" rtl="0" algn="l">
              <a:lnSpc>
                <a:spcPct val="100000"/>
              </a:lnSpc>
              <a:spcBef>
                <a:spcPts val="28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but this only becomes noticeable at mid</a:t>
            </a:r>
            <a:endParaRPr/>
          </a:p>
          <a:p>
            <a:pPr indent="0" lvl="0" marL="0" marR="0" rtl="0" algn="l">
              <a:lnSpc>
                <a:spcPct val="100000"/>
              </a:lnSpc>
              <a:spcBef>
                <a:spcPts val="28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to high subsonic speeds.</a:t>
            </a:r>
            <a:endParaRPr/>
          </a:p>
        </p:txBody>
      </p:sp>
      <p:sp>
        <p:nvSpPr>
          <p:cNvPr id="95" name="Google Shape;95;p7"/>
          <p:cNvSpPr txBox="1"/>
          <p:nvPr/>
        </p:nvSpPr>
        <p:spPr>
          <a:xfrm>
            <a:off x="3990975" y="3248025"/>
            <a:ext cx="1733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Aerofoil Leading Edge</a:t>
            </a:r>
            <a:endParaRPr/>
          </a:p>
        </p:txBody>
      </p:sp>
      <p:cxnSp>
        <p:nvCxnSpPr>
          <p:cNvPr id="96" name="Google Shape;96;p7"/>
          <p:cNvCxnSpPr/>
          <p:nvPr/>
        </p:nvCxnSpPr>
        <p:spPr>
          <a:xfrm>
            <a:off x="2066925" y="3429000"/>
            <a:ext cx="436562"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97" name="Google Shape;97;p7"/>
          <p:cNvCxnSpPr/>
          <p:nvPr/>
        </p:nvCxnSpPr>
        <p:spPr>
          <a:xfrm rot="10800000">
            <a:off x="3551237" y="3419475"/>
            <a:ext cx="490537" cy="0"/>
          </a:xfrm>
          <a:prstGeom prst="straightConnector1">
            <a:avLst/>
          </a:prstGeom>
          <a:noFill/>
          <a:ln cap="flat" cmpd="sng" w="9525">
            <a:solidFill>
              <a:srgbClr val="000000"/>
            </a:solidFill>
            <a:prstDash val="solid"/>
            <a:miter lim="800000"/>
            <a:headEnd len="med" w="med" type="none"/>
            <a:tailEnd len="med" w="med" type="triangle"/>
          </a:ln>
        </p:spPr>
      </p:cxnSp>
      <p:sp>
        <p:nvSpPr>
          <p:cNvPr id="98" name="Google Shape;98;p7"/>
          <p:cNvSpPr txBox="1"/>
          <p:nvPr/>
        </p:nvSpPr>
        <p:spPr>
          <a:xfrm>
            <a:off x="3776662" y="-15875"/>
            <a:ext cx="30130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COMPRESSIBLE  AIRFLOW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69" name="Shape 469"/>
        <p:cNvGrpSpPr/>
        <p:nvPr/>
      </p:nvGrpSpPr>
      <p:grpSpPr>
        <a:xfrm>
          <a:off x="0" y="0"/>
          <a:ext cx="0" cy="0"/>
          <a:chOff x="0" y="0"/>
          <a:chExt cx="0" cy="0"/>
        </a:xfrm>
      </p:grpSpPr>
      <p:sp>
        <p:nvSpPr>
          <p:cNvPr id="470" name="Google Shape;470;p43"/>
          <p:cNvSpPr txBox="1"/>
          <p:nvPr>
            <p:ph idx="4294967295" type="title"/>
          </p:nvPr>
        </p:nvSpPr>
        <p:spPr>
          <a:xfrm>
            <a:off x="520700" y="79375"/>
            <a:ext cx="8064500" cy="4905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INCREASING CRITICAL MACH NUMBER BY USING SWEEPBACK </a:t>
            </a:r>
            <a:endParaRPr/>
          </a:p>
        </p:txBody>
      </p:sp>
      <p:pic>
        <p:nvPicPr>
          <p:cNvPr id="471" name="Google Shape;471;p43"/>
          <p:cNvPicPr preferRelativeResize="0"/>
          <p:nvPr/>
        </p:nvPicPr>
        <p:blipFill rotWithShape="1">
          <a:blip r:embed="rId3">
            <a:alphaModFix/>
          </a:blip>
          <a:srcRect b="0" l="0" r="0" t="0"/>
          <a:stretch/>
        </p:blipFill>
        <p:spPr>
          <a:xfrm>
            <a:off x="0" y="2709862"/>
            <a:ext cx="9144000" cy="4154487"/>
          </a:xfrm>
          <a:prstGeom prst="rect">
            <a:avLst/>
          </a:prstGeom>
          <a:noFill/>
          <a:ln>
            <a:noFill/>
          </a:ln>
        </p:spPr>
      </p:pic>
      <p:sp>
        <p:nvSpPr>
          <p:cNvPr id="472" name="Google Shape;472;p43"/>
          <p:cNvSpPr txBox="1"/>
          <p:nvPr/>
        </p:nvSpPr>
        <p:spPr>
          <a:xfrm>
            <a:off x="80962" y="514350"/>
            <a:ext cx="8851900" cy="3273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The diagram below illustrates how the use of sweepback decreases the thickness / chord ratio by increasing</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the  apparent length of chord parallel to the longitudinal axis at any given wing cross section – the wing</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thickness at that same given cross section remains unchanged.</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This means that the wing retains monocoque strength and fuel capacity for wing bending relief.</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 crescent wing employs higher sweepback at the wing root, thus retaining extra strength at the wing root.  </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
            </a:r>
            <a:endParaRPr/>
          </a:p>
        </p:txBody>
      </p:sp>
      <p:sp>
        <p:nvSpPr>
          <p:cNvPr id="473" name="Google Shape;473;p43"/>
          <p:cNvSpPr/>
          <p:nvPr/>
        </p:nvSpPr>
        <p:spPr>
          <a:xfrm>
            <a:off x="12700" y="6524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74" name="Google Shape;474;p43"/>
          <p:cNvSpPr/>
          <p:nvPr/>
        </p:nvSpPr>
        <p:spPr>
          <a:xfrm>
            <a:off x="12700" y="18208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475" name="Google Shape;475;p43"/>
          <p:cNvSpPr/>
          <p:nvPr/>
        </p:nvSpPr>
        <p:spPr>
          <a:xfrm>
            <a:off x="12700" y="24050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80" name="Shape 480"/>
        <p:cNvGrpSpPr/>
        <p:nvPr/>
      </p:nvGrpSpPr>
      <p:grpSpPr>
        <a:xfrm>
          <a:off x="0" y="0"/>
          <a:ext cx="0" cy="0"/>
          <a:chOff x="0" y="0"/>
          <a:chExt cx="0" cy="0"/>
        </a:xfrm>
      </p:grpSpPr>
      <p:sp>
        <p:nvSpPr>
          <p:cNvPr id="481" name="Google Shape;481;p44"/>
          <p:cNvSpPr txBox="1"/>
          <p:nvPr>
            <p:ph idx="4294967295" type="title"/>
          </p:nvPr>
        </p:nvSpPr>
        <p:spPr>
          <a:xfrm>
            <a:off x="-12700" y="30162"/>
            <a:ext cx="9144000" cy="517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Narrow"/>
              <a:buNone/>
            </a:pPr>
            <a:r>
              <a:rPr b="1" i="0" lang="en-US" sz="2400" u="none" cap="none" strike="noStrike">
                <a:solidFill>
                  <a:schemeClr val="dk2"/>
                </a:solidFill>
                <a:latin typeface="Arial Narrow"/>
                <a:ea typeface="Arial Narrow"/>
                <a:cs typeface="Arial Narrow"/>
                <a:sym typeface="Arial Narrow"/>
              </a:rPr>
              <a:t>INCREASING CRITICAL MACH NUMBER BY USING SWEEPBACK (cont’d)</a:t>
            </a:r>
            <a:endParaRPr/>
          </a:p>
        </p:txBody>
      </p:sp>
      <p:pic>
        <p:nvPicPr>
          <p:cNvPr id="482" name="Google Shape;482;p44"/>
          <p:cNvPicPr preferRelativeResize="0"/>
          <p:nvPr/>
        </p:nvPicPr>
        <p:blipFill rotWithShape="1">
          <a:blip r:embed="rId3">
            <a:alphaModFix/>
          </a:blip>
          <a:srcRect b="0" l="0" r="0" t="0"/>
          <a:stretch/>
        </p:blipFill>
        <p:spPr>
          <a:xfrm>
            <a:off x="0" y="2619375"/>
            <a:ext cx="9144000" cy="4259262"/>
          </a:xfrm>
          <a:prstGeom prst="rect">
            <a:avLst/>
          </a:prstGeom>
          <a:noFill/>
          <a:ln>
            <a:noFill/>
          </a:ln>
        </p:spPr>
      </p:pic>
      <p:sp>
        <p:nvSpPr>
          <p:cNvPr id="483" name="Google Shape;483;p44"/>
          <p:cNvSpPr txBox="1"/>
          <p:nvPr/>
        </p:nvSpPr>
        <p:spPr>
          <a:xfrm>
            <a:off x="47625" y="519112"/>
            <a:ext cx="9093200" cy="234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Sweepback divides the free stream relative airflow velocity vector parallel to the longitudinal axis into two components –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one at right angles to the leading edge and the other parallel to the leading edge. The velocity at right angles to the leading edge</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is a function of the cosine of the angle of sweepback, and is thus lower than Mfs.</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Sweepback thus increases Mcrit, but creates problems of its own.</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The flow velocity parallel to the leading edge is problematic regarding induced drag, early wing tip stall, and dutch roll.</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Use of supercritical wing sections can reduce sweepback angle and mitigate these problems. </a:t>
            </a:r>
            <a:endParaRPr/>
          </a:p>
          <a:p>
            <a:pPr indent="0" lvl="0" marL="0" marR="0" rtl="0" algn="l">
              <a:lnSpc>
                <a:spcPct val="100000"/>
              </a:lnSpc>
              <a:spcBef>
                <a:spcPts val="280"/>
              </a:spcBef>
              <a:spcAft>
                <a:spcPts val="0"/>
              </a:spcAft>
              <a:buClr>
                <a:schemeClr val="dk1"/>
              </a:buClr>
              <a:buSzPts val="1400"/>
              <a:buFont typeface="Tahoma"/>
              <a:buNone/>
            </a:pPr>
            <a:r>
              <a:t/>
            </a:r>
            <a:endParaRPr b="1" i="0" sz="1400" u="none">
              <a:solidFill>
                <a:schemeClr val="dk2"/>
              </a:solidFill>
              <a:latin typeface="Arial Narrow"/>
              <a:ea typeface="Arial Narrow"/>
              <a:cs typeface="Arial Narrow"/>
              <a:sym typeface="Arial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487" name="Shape 487"/>
        <p:cNvGrpSpPr/>
        <p:nvPr/>
      </p:nvGrpSpPr>
      <p:grpSpPr>
        <a:xfrm>
          <a:off x="0" y="0"/>
          <a:ext cx="0" cy="0"/>
          <a:chOff x="0" y="0"/>
          <a:chExt cx="0" cy="0"/>
        </a:xfrm>
      </p:grpSpPr>
      <p:sp>
        <p:nvSpPr>
          <p:cNvPr id="488" name="Google Shape;488;p45"/>
          <p:cNvSpPr txBox="1"/>
          <p:nvPr>
            <p:ph idx="4294967295" type="title"/>
          </p:nvPr>
        </p:nvSpPr>
        <p:spPr>
          <a:xfrm>
            <a:off x="1158875" y="23812"/>
            <a:ext cx="6777037" cy="381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Narrow"/>
              <a:buNone/>
            </a:pPr>
            <a:r>
              <a:rPr b="1" i="0" lang="en-US" sz="1800" u="none" cap="none" strike="noStrike">
                <a:solidFill>
                  <a:schemeClr val="dk2"/>
                </a:solidFill>
                <a:latin typeface="Arial Narrow"/>
                <a:ea typeface="Arial Narrow"/>
                <a:cs typeface="Arial Narrow"/>
                <a:sym typeface="Arial Narrow"/>
              </a:rPr>
              <a:t>INCREASING CRITICAL MACH NUMBER BY USING SWEEPBACK (cont’d) </a:t>
            </a:r>
            <a:endParaRPr/>
          </a:p>
        </p:txBody>
      </p:sp>
      <p:pic>
        <p:nvPicPr>
          <p:cNvPr id="489" name="Google Shape;489;p45"/>
          <p:cNvPicPr preferRelativeResize="0"/>
          <p:nvPr/>
        </p:nvPicPr>
        <p:blipFill rotWithShape="1">
          <a:blip r:embed="rId3">
            <a:alphaModFix/>
          </a:blip>
          <a:srcRect b="0" l="0" r="0" t="0"/>
          <a:stretch/>
        </p:blipFill>
        <p:spPr>
          <a:xfrm>
            <a:off x="0" y="3194050"/>
            <a:ext cx="9144000" cy="3668712"/>
          </a:xfrm>
          <a:prstGeom prst="rect">
            <a:avLst/>
          </a:prstGeom>
          <a:noFill/>
          <a:ln>
            <a:noFill/>
          </a:ln>
        </p:spPr>
      </p:pic>
      <p:sp>
        <p:nvSpPr>
          <p:cNvPr id="490" name="Google Shape;490;p45"/>
          <p:cNvSpPr txBox="1"/>
          <p:nvPr/>
        </p:nvSpPr>
        <p:spPr>
          <a:xfrm>
            <a:off x="4286250" y="5394325"/>
            <a:ext cx="37719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0000"/>
              </a:buClr>
              <a:buSzPts val="1200"/>
              <a:buFont typeface="Arial Narrow"/>
              <a:buNone/>
            </a:pPr>
            <a:r>
              <a:rPr b="1" i="0" lang="en-US" sz="1200" u="none">
                <a:solidFill>
                  <a:srgbClr val="CC0000"/>
                </a:solidFill>
                <a:latin typeface="Arial Narrow"/>
                <a:ea typeface="Arial Narrow"/>
                <a:cs typeface="Arial Narrow"/>
                <a:sym typeface="Arial Narrow"/>
              </a:rPr>
              <a:t>Mach Critical Drag Rise (Mcdr) is 5% - 10% higher than Mcrit</a:t>
            </a:r>
            <a:endParaRPr/>
          </a:p>
        </p:txBody>
      </p:sp>
      <p:cxnSp>
        <p:nvCxnSpPr>
          <p:cNvPr id="491" name="Google Shape;491;p45"/>
          <p:cNvCxnSpPr/>
          <p:nvPr/>
        </p:nvCxnSpPr>
        <p:spPr>
          <a:xfrm rot="10800000">
            <a:off x="4157662" y="5335587"/>
            <a:ext cx="200025" cy="160337"/>
          </a:xfrm>
          <a:prstGeom prst="straightConnector1">
            <a:avLst/>
          </a:prstGeom>
          <a:noFill/>
          <a:ln cap="flat" cmpd="sng" w="9525">
            <a:solidFill>
              <a:srgbClr val="CC0000"/>
            </a:solidFill>
            <a:prstDash val="solid"/>
            <a:miter lim="800000"/>
            <a:headEnd len="med" w="med" type="none"/>
            <a:tailEnd len="med" w="med" type="triangle"/>
          </a:ln>
        </p:spPr>
      </p:cxnSp>
      <p:cxnSp>
        <p:nvCxnSpPr>
          <p:cNvPr id="492" name="Google Shape;492;p45"/>
          <p:cNvCxnSpPr/>
          <p:nvPr/>
        </p:nvCxnSpPr>
        <p:spPr>
          <a:xfrm rot="10800000">
            <a:off x="3411537" y="5297487"/>
            <a:ext cx="941387" cy="277812"/>
          </a:xfrm>
          <a:prstGeom prst="straightConnector1">
            <a:avLst/>
          </a:prstGeom>
          <a:noFill/>
          <a:ln cap="flat" cmpd="sng" w="9525">
            <a:solidFill>
              <a:srgbClr val="CC0000"/>
            </a:solidFill>
            <a:prstDash val="solid"/>
            <a:miter lim="800000"/>
            <a:headEnd len="med" w="med" type="none"/>
            <a:tailEnd len="med" w="med" type="triangle"/>
          </a:ln>
        </p:spPr>
      </p:cxnSp>
      <p:cxnSp>
        <p:nvCxnSpPr>
          <p:cNvPr id="493" name="Google Shape;493;p45"/>
          <p:cNvCxnSpPr/>
          <p:nvPr/>
        </p:nvCxnSpPr>
        <p:spPr>
          <a:xfrm rot="10800000">
            <a:off x="3698875" y="5295900"/>
            <a:ext cx="661987" cy="250825"/>
          </a:xfrm>
          <a:prstGeom prst="straightConnector1">
            <a:avLst/>
          </a:prstGeom>
          <a:noFill/>
          <a:ln cap="flat" cmpd="sng" w="9525">
            <a:solidFill>
              <a:srgbClr val="CC0000"/>
            </a:solidFill>
            <a:prstDash val="solid"/>
            <a:miter lim="800000"/>
            <a:headEnd len="med" w="med" type="none"/>
            <a:tailEnd len="med" w="med" type="triangle"/>
          </a:ln>
        </p:spPr>
      </p:cxnSp>
      <p:pic>
        <p:nvPicPr>
          <p:cNvPr descr="banshee" id="494" name="Google Shape;494;p45"/>
          <p:cNvPicPr preferRelativeResize="0"/>
          <p:nvPr/>
        </p:nvPicPr>
        <p:blipFill rotWithShape="1">
          <a:blip r:embed="rId4">
            <a:alphaModFix/>
          </a:blip>
          <a:srcRect b="0" l="-472" r="0" t="0"/>
          <a:stretch/>
        </p:blipFill>
        <p:spPr>
          <a:xfrm>
            <a:off x="-9525" y="1033462"/>
            <a:ext cx="3271837" cy="2170112"/>
          </a:xfrm>
          <a:prstGeom prst="rect">
            <a:avLst/>
          </a:prstGeom>
          <a:noFill/>
          <a:ln>
            <a:noFill/>
          </a:ln>
        </p:spPr>
      </p:pic>
      <p:pic>
        <p:nvPicPr>
          <p:cNvPr descr="C2I-777-200" id="495" name="Google Shape;495;p45"/>
          <p:cNvPicPr preferRelativeResize="0"/>
          <p:nvPr/>
        </p:nvPicPr>
        <p:blipFill rotWithShape="1">
          <a:blip r:embed="rId5">
            <a:alphaModFix/>
          </a:blip>
          <a:srcRect b="-14208" l="0" r="0" t="-355"/>
          <a:stretch/>
        </p:blipFill>
        <p:spPr>
          <a:xfrm>
            <a:off x="3251200" y="1054100"/>
            <a:ext cx="3225800" cy="2459037"/>
          </a:xfrm>
          <a:prstGeom prst="rect">
            <a:avLst/>
          </a:prstGeom>
          <a:noFill/>
          <a:ln>
            <a:noFill/>
          </a:ln>
        </p:spPr>
      </p:pic>
      <p:pic>
        <p:nvPicPr>
          <p:cNvPr descr="concorde2" id="496" name="Google Shape;496;p45"/>
          <p:cNvPicPr preferRelativeResize="0"/>
          <p:nvPr/>
        </p:nvPicPr>
        <p:blipFill rotWithShape="1">
          <a:blip r:embed="rId6">
            <a:alphaModFix/>
          </a:blip>
          <a:srcRect b="0" l="7368" r="8503" t="0"/>
          <a:stretch/>
        </p:blipFill>
        <p:spPr>
          <a:xfrm>
            <a:off x="6473825" y="1069975"/>
            <a:ext cx="2690812" cy="2141537"/>
          </a:xfrm>
          <a:prstGeom prst="rect">
            <a:avLst/>
          </a:prstGeom>
          <a:noFill/>
          <a:ln>
            <a:noFill/>
          </a:ln>
        </p:spPr>
      </p:pic>
      <p:sp>
        <p:nvSpPr>
          <p:cNvPr id="497" name="Google Shape;497;p45"/>
          <p:cNvSpPr txBox="1"/>
          <p:nvPr/>
        </p:nvSpPr>
        <p:spPr>
          <a:xfrm>
            <a:off x="995362" y="665162"/>
            <a:ext cx="10668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M</a:t>
            </a:r>
            <a:r>
              <a:rPr b="0" baseline="-25000" i="0" lang="en-US" sz="2000" u="none">
                <a:solidFill>
                  <a:schemeClr val="dk2"/>
                </a:solidFill>
                <a:latin typeface="Arial"/>
                <a:ea typeface="Arial"/>
                <a:cs typeface="Arial"/>
                <a:sym typeface="Arial"/>
              </a:rPr>
              <a:t>crit</a:t>
            </a:r>
            <a:r>
              <a:rPr b="0" i="0" lang="en-US" sz="2000" u="none">
                <a:solidFill>
                  <a:schemeClr val="dk2"/>
                </a:solidFill>
                <a:latin typeface="Arial"/>
                <a:ea typeface="Arial"/>
                <a:cs typeface="Arial"/>
                <a:sym typeface="Arial"/>
              </a:rPr>
              <a:t> 0.7</a:t>
            </a:r>
            <a:endParaRPr/>
          </a:p>
        </p:txBody>
      </p:sp>
      <p:sp>
        <p:nvSpPr>
          <p:cNvPr id="498" name="Google Shape;498;p45"/>
          <p:cNvSpPr txBox="1"/>
          <p:nvPr/>
        </p:nvSpPr>
        <p:spPr>
          <a:xfrm>
            <a:off x="4267200" y="698500"/>
            <a:ext cx="12954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M</a:t>
            </a:r>
            <a:r>
              <a:rPr b="0" baseline="-25000" i="0" lang="en-US" sz="2000" u="none">
                <a:solidFill>
                  <a:schemeClr val="dk2"/>
                </a:solidFill>
                <a:latin typeface="Arial"/>
                <a:ea typeface="Arial"/>
                <a:cs typeface="Arial"/>
                <a:sym typeface="Arial"/>
              </a:rPr>
              <a:t>crit</a:t>
            </a:r>
            <a:r>
              <a:rPr b="0" i="0" lang="en-US" sz="2000" u="none">
                <a:solidFill>
                  <a:schemeClr val="dk2"/>
                </a:solidFill>
                <a:latin typeface="Arial"/>
                <a:ea typeface="Arial"/>
                <a:cs typeface="Arial"/>
                <a:sym typeface="Arial"/>
              </a:rPr>
              <a:t> 0.85</a:t>
            </a:r>
            <a:endParaRPr/>
          </a:p>
        </p:txBody>
      </p:sp>
      <p:sp>
        <p:nvSpPr>
          <p:cNvPr id="499" name="Google Shape;499;p45"/>
          <p:cNvSpPr txBox="1"/>
          <p:nvPr/>
        </p:nvSpPr>
        <p:spPr>
          <a:xfrm>
            <a:off x="7239000" y="703262"/>
            <a:ext cx="12192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a:buNone/>
            </a:pPr>
            <a:r>
              <a:rPr b="0" i="0" lang="en-US" sz="2000" u="none">
                <a:solidFill>
                  <a:schemeClr val="dk2"/>
                </a:solidFill>
                <a:latin typeface="Arial"/>
                <a:ea typeface="Arial"/>
                <a:cs typeface="Arial"/>
                <a:sym typeface="Arial"/>
              </a:rPr>
              <a:t>M</a:t>
            </a:r>
            <a:r>
              <a:rPr b="0" baseline="-25000" i="0" lang="en-US" sz="2000" u="none">
                <a:solidFill>
                  <a:schemeClr val="dk2"/>
                </a:solidFill>
                <a:latin typeface="Arial"/>
                <a:ea typeface="Arial"/>
                <a:cs typeface="Arial"/>
                <a:sym typeface="Arial"/>
              </a:rPr>
              <a:t>crit</a:t>
            </a:r>
            <a:r>
              <a:rPr b="0" i="0" lang="en-US" sz="2000" u="none">
                <a:solidFill>
                  <a:schemeClr val="dk2"/>
                </a:solidFill>
                <a:latin typeface="Arial"/>
                <a:ea typeface="Arial"/>
                <a:cs typeface="Arial"/>
                <a:sym typeface="Arial"/>
              </a:rPr>
              <a:t> 0.98</a:t>
            </a:r>
            <a:endParaRPr/>
          </a:p>
        </p:txBody>
      </p:sp>
      <p:sp>
        <p:nvSpPr>
          <p:cNvPr id="500" name="Google Shape;500;p45"/>
          <p:cNvSpPr txBox="1"/>
          <p:nvPr/>
        </p:nvSpPr>
        <p:spPr>
          <a:xfrm>
            <a:off x="107950" y="0"/>
            <a:ext cx="9036050"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01" name="Google Shape;501;p45"/>
          <p:cNvSpPr txBox="1"/>
          <p:nvPr/>
        </p:nvSpPr>
        <p:spPr>
          <a:xfrm>
            <a:off x="84137" y="87312"/>
            <a:ext cx="327025" cy="579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02" name="Google Shape;502;p45"/>
          <p:cNvSpPr txBox="1"/>
          <p:nvPr/>
        </p:nvSpPr>
        <p:spPr>
          <a:xfrm>
            <a:off x="52387" y="357187"/>
            <a:ext cx="91567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Flow velocity normal to the wing leading edge decreases with increased sweepback angle This increases Mcrit as shown below.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506" name="Shape 506"/>
        <p:cNvGrpSpPr/>
        <p:nvPr/>
      </p:nvGrpSpPr>
      <p:grpSpPr>
        <a:xfrm>
          <a:off x="0" y="0"/>
          <a:ext cx="0" cy="0"/>
          <a:chOff x="0" y="0"/>
          <a:chExt cx="0" cy="0"/>
        </a:xfrm>
      </p:grpSpPr>
      <p:sp>
        <p:nvSpPr>
          <p:cNvPr id="507" name="Google Shape;507;p46"/>
          <p:cNvSpPr txBox="1"/>
          <p:nvPr>
            <p:ph idx="4294967295" type="title"/>
          </p:nvPr>
        </p:nvSpPr>
        <p:spPr>
          <a:xfrm>
            <a:off x="1003300" y="55562"/>
            <a:ext cx="6991350" cy="468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Narrow"/>
              <a:buNone/>
            </a:pPr>
            <a:r>
              <a:rPr b="1" i="0" lang="en-US" sz="1800" u="none" cap="none" strike="noStrike">
                <a:solidFill>
                  <a:schemeClr val="dk2"/>
                </a:solidFill>
                <a:latin typeface="Arial Narrow"/>
                <a:ea typeface="Arial Narrow"/>
                <a:cs typeface="Arial Narrow"/>
                <a:sym typeface="Arial Narrow"/>
              </a:rPr>
              <a:t>HOW TO  INCREASE  CRITICAL  MACH NUMBER – VORTEX GENERATORS</a:t>
            </a:r>
            <a:endParaRPr/>
          </a:p>
        </p:txBody>
      </p:sp>
      <p:sp>
        <p:nvSpPr>
          <p:cNvPr id="508" name="Google Shape;508;p46"/>
          <p:cNvSpPr/>
          <p:nvPr/>
        </p:nvSpPr>
        <p:spPr>
          <a:xfrm>
            <a:off x="42862" y="2994025"/>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09" name="Google Shape;509;p46"/>
          <p:cNvSpPr/>
          <p:nvPr/>
        </p:nvSpPr>
        <p:spPr>
          <a:xfrm>
            <a:off x="38100" y="63658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10" name="Google Shape;510;p46"/>
          <p:cNvSpPr/>
          <p:nvPr/>
        </p:nvSpPr>
        <p:spPr>
          <a:xfrm>
            <a:off x="46037" y="2408237"/>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pic>
        <p:nvPicPr>
          <p:cNvPr id="511" name="Google Shape;511;p46"/>
          <p:cNvPicPr preferRelativeResize="0"/>
          <p:nvPr/>
        </p:nvPicPr>
        <p:blipFill rotWithShape="1">
          <a:blip r:embed="rId3">
            <a:alphaModFix/>
          </a:blip>
          <a:srcRect b="0" l="0" r="0" t="0"/>
          <a:stretch/>
        </p:blipFill>
        <p:spPr>
          <a:xfrm>
            <a:off x="0" y="5094287"/>
            <a:ext cx="9144000" cy="1770062"/>
          </a:xfrm>
          <a:prstGeom prst="rect">
            <a:avLst/>
          </a:prstGeom>
          <a:noFill/>
          <a:ln>
            <a:noFill/>
          </a:ln>
        </p:spPr>
      </p:pic>
      <p:sp>
        <p:nvSpPr>
          <p:cNvPr id="512" name="Google Shape;512;p46"/>
          <p:cNvSpPr txBox="1"/>
          <p:nvPr/>
        </p:nvSpPr>
        <p:spPr>
          <a:xfrm>
            <a:off x="144462" y="514350"/>
            <a:ext cx="9007475" cy="4448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Vortex generators are used extensively  in aircraft design, even in very light low speed aircraft. The</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principle is to </a:t>
            </a:r>
            <a:r>
              <a:rPr b="1" i="0" lang="en-US" sz="1600" u="sng">
                <a:solidFill>
                  <a:schemeClr val="dk2"/>
                </a:solidFill>
                <a:latin typeface="Arial Narrow"/>
                <a:ea typeface="Arial Narrow"/>
                <a:cs typeface="Arial Narrow"/>
                <a:sym typeface="Arial Narrow"/>
              </a:rPr>
              <a:t>RE - ENERGISE BOUNDARY LAYER</a:t>
            </a:r>
            <a:r>
              <a:rPr b="1" i="0" lang="en-US" sz="1600" u="none">
                <a:solidFill>
                  <a:schemeClr val="dk2"/>
                </a:solidFill>
                <a:latin typeface="Arial Narrow"/>
                <a:ea typeface="Arial Narrow"/>
                <a:cs typeface="Arial Narrow"/>
                <a:sym typeface="Arial Narrow"/>
              </a:rPr>
              <a:t>  by mixing the de energised boundary layer with the</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more fully energised flow from the region further away from the wing;  becoming  thicker, more turbulent</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airflow energised  to exceed adverse pressure gradient;  thus increasing skin friction but reducing form drag by</a:t>
            </a:r>
            <a:endParaRPr/>
          </a:p>
          <a:p>
            <a:pPr indent="0" lvl="0" marL="0" marR="0" rtl="0" algn="l">
              <a:lnSpc>
                <a:spcPct val="100000"/>
              </a:lnSpc>
              <a:spcBef>
                <a:spcPts val="320"/>
              </a:spcBef>
              <a:spcAft>
                <a:spcPts val="0"/>
              </a:spcAft>
              <a:buClr>
                <a:schemeClr val="dk2"/>
              </a:buClr>
              <a:buSzPts val="1600"/>
              <a:buFont typeface="Arial Narrow"/>
              <a:buNone/>
            </a:pPr>
            <a:r>
              <a:rPr b="1" i="0" lang="en-US" sz="1600" u="sng">
                <a:solidFill>
                  <a:schemeClr val="dk2"/>
                </a:solidFill>
                <a:latin typeface="Arial Narrow"/>
                <a:ea typeface="Arial Narrow"/>
                <a:cs typeface="Arial Narrow"/>
                <a:sym typeface="Arial Narrow"/>
              </a:rPr>
              <a:t>delaying flow separation</a:t>
            </a:r>
            <a:r>
              <a:rPr b="1" i="0" lang="en-US" sz="1600" u="none">
                <a:solidFill>
                  <a:schemeClr val="dk2"/>
                </a:solidFill>
                <a:latin typeface="Arial Narrow"/>
                <a:ea typeface="Arial Narrow"/>
                <a:cs typeface="Arial Narrow"/>
                <a:sym typeface="Arial Narrow"/>
              </a:rPr>
              <a:t>.  Indentations in golf balls and elite competitive swimsuits are an every day example.</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They are often used at the wingtips on swept wing aircraft to mitigate  against the problem of wingtip stalling.</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Flow separation as a result of “steep” adverse pressure gradient at a shock wave creates turbulence, buffeting,</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shock stall following loss of lift coefficient, and a sharp increase in drag coefficient.</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Vortex generators can mitigate this problem by delaying flow separation.</a:t>
            </a:r>
            <a:endParaRPr/>
          </a:p>
          <a:p>
            <a:pPr indent="0" lvl="0" marL="0" marR="0" rtl="0" algn="l">
              <a:lnSpc>
                <a:spcPct val="100000"/>
              </a:lnSpc>
              <a:spcBef>
                <a:spcPts val="320"/>
              </a:spcBef>
              <a:spcAft>
                <a:spcPts val="0"/>
              </a:spcAft>
              <a:buClr>
                <a:schemeClr val="dk1"/>
              </a:buClr>
              <a:buSzPts val="1600"/>
              <a:buFont typeface="Tahoma"/>
              <a:buNone/>
            </a:pPr>
            <a:r>
              <a:t/>
            </a:r>
            <a:endParaRPr b="1" i="0" sz="1600" u="none">
              <a:solidFill>
                <a:schemeClr val="dk2"/>
              </a:solidFill>
              <a:latin typeface="Arial Narrow"/>
              <a:ea typeface="Arial Narrow"/>
              <a:cs typeface="Arial Narrow"/>
              <a:sym typeface="Arial Narrow"/>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Vortex generators create shock waves individually, but these shock waves are small and of little consequence. </a:t>
            </a:r>
            <a:endParaRPr/>
          </a:p>
          <a:p>
            <a:pPr indent="0" lvl="0" marL="0" marR="0" rtl="0" algn="l">
              <a:lnSpc>
                <a:spcPct val="100000"/>
              </a:lnSpc>
              <a:spcBef>
                <a:spcPts val="320"/>
              </a:spcBef>
              <a:spcAft>
                <a:spcPts val="0"/>
              </a:spcAft>
              <a:buClr>
                <a:schemeClr val="dk2"/>
              </a:buClr>
              <a:buSzPts val="1600"/>
              <a:buFont typeface="Arial Narrow"/>
              <a:buNone/>
            </a:pPr>
            <a:r>
              <a:rPr b="1" i="0" lang="en-US" sz="1600" u="none">
                <a:solidFill>
                  <a:schemeClr val="dk2"/>
                </a:solidFill>
                <a:latin typeface="Arial Narrow"/>
                <a:ea typeface="Arial Narrow"/>
                <a:cs typeface="Arial Narrow"/>
                <a:sym typeface="Arial Narrow"/>
              </a:rPr>
              <a:t>       </a:t>
            </a:r>
            <a:endParaRPr/>
          </a:p>
        </p:txBody>
      </p:sp>
      <p:sp>
        <p:nvSpPr>
          <p:cNvPr id="513" name="Google Shape;513;p46"/>
          <p:cNvSpPr/>
          <p:nvPr/>
        </p:nvSpPr>
        <p:spPr>
          <a:xfrm>
            <a:off x="44450" y="3867150"/>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14" name="Google Shape;514;p46"/>
          <p:cNvSpPr/>
          <p:nvPr/>
        </p:nvSpPr>
        <p:spPr>
          <a:xfrm>
            <a:off x="46037" y="44688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518" name="Shape 518"/>
        <p:cNvGrpSpPr/>
        <p:nvPr/>
      </p:nvGrpSpPr>
      <p:grpSpPr>
        <a:xfrm>
          <a:off x="0" y="0"/>
          <a:ext cx="0" cy="0"/>
          <a:chOff x="0" y="0"/>
          <a:chExt cx="0" cy="0"/>
        </a:xfrm>
      </p:grpSpPr>
      <p:pic>
        <p:nvPicPr>
          <p:cNvPr id="519" name="Google Shape;519;p47"/>
          <p:cNvPicPr preferRelativeResize="0"/>
          <p:nvPr/>
        </p:nvPicPr>
        <p:blipFill rotWithShape="1">
          <a:blip r:embed="rId3">
            <a:alphaModFix/>
          </a:blip>
          <a:srcRect b="0" l="0" r="0" t="0"/>
          <a:stretch/>
        </p:blipFill>
        <p:spPr>
          <a:xfrm>
            <a:off x="0" y="3935412"/>
            <a:ext cx="9144000" cy="2932112"/>
          </a:xfrm>
          <a:prstGeom prst="rect">
            <a:avLst/>
          </a:prstGeom>
          <a:noFill/>
          <a:ln>
            <a:noFill/>
          </a:ln>
        </p:spPr>
      </p:pic>
      <p:sp>
        <p:nvSpPr>
          <p:cNvPr id="520" name="Google Shape;520;p47"/>
          <p:cNvSpPr txBox="1"/>
          <p:nvPr/>
        </p:nvSpPr>
        <p:spPr>
          <a:xfrm>
            <a:off x="242887" y="55562"/>
            <a:ext cx="8567737" cy="468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HOW TO  INCREASE  CRITICAL  MACH NUMBER – VORTEX GENERATORS (cont’d)</a:t>
            </a:r>
            <a:endParaRPr/>
          </a:p>
        </p:txBody>
      </p:sp>
      <p:sp>
        <p:nvSpPr>
          <p:cNvPr id="521" name="Google Shape;521;p47"/>
          <p:cNvSpPr txBox="1"/>
          <p:nvPr/>
        </p:nvSpPr>
        <p:spPr>
          <a:xfrm>
            <a:off x="344487" y="1331912"/>
            <a:ext cx="8380412" cy="1492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Shock waves (including those small shocks associated with the vortex generators)</a:t>
            </a:r>
            <a:endParaRPr/>
          </a:p>
          <a:p>
            <a:pPr indent="0" lvl="0" marL="0" marR="0" rtl="0" algn="l">
              <a:lnSpc>
                <a:spcPct val="100000"/>
              </a:lnSpc>
              <a:spcBef>
                <a:spcPts val="40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thus develop over a longer chord and delay flow separation.</a:t>
            </a:r>
            <a:endParaRPr/>
          </a:p>
          <a:p>
            <a:pPr indent="0" lvl="0" marL="0" marR="0" rtl="0" algn="l">
              <a:lnSpc>
                <a:spcPct val="100000"/>
              </a:lnSpc>
              <a:spcBef>
                <a:spcPts val="400"/>
              </a:spcBef>
              <a:spcAft>
                <a:spcPts val="0"/>
              </a:spcAft>
              <a:buClr>
                <a:schemeClr val="dk1"/>
              </a:buClr>
              <a:buSzPts val="2000"/>
              <a:buFont typeface="Tahoma"/>
              <a:buNone/>
            </a:pPr>
            <a:r>
              <a:t/>
            </a:r>
            <a:endParaRPr b="1" i="0" sz="2000" u="none">
              <a:solidFill>
                <a:schemeClr val="dk2"/>
              </a:solidFill>
              <a:latin typeface="Arial Narrow"/>
              <a:ea typeface="Arial Narrow"/>
              <a:cs typeface="Arial Narrow"/>
              <a:sym typeface="Arial Narrow"/>
            </a:endParaRPr>
          </a:p>
          <a:p>
            <a:pPr indent="0" lvl="0" marL="0" marR="0" rtl="0" algn="l">
              <a:lnSpc>
                <a:spcPct val="100000"/>
              </a:lnSpc>
              <a:spcBef>
                <a:spcPts val="40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The effect is to increase subsonic drag but reduce transonic drag. </a:t>
            </a:r>
            <a:endParaRPr/>
          </a:p>
        </p:txBody>
      </p:sp>
      <p:sp>
        <p:nvSpPr>
          <p:cNvPr id="522" name="Google Shape;522;p47"/>
          <p:cNvSpPr/>
          <p:nvPr/>
        </p:nvSpPr>
        <p:spPr>
          <a:xfrm>
            <a:off x="88900" y="149701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523" name="Google Shape;523;p47"/>
          <p:cNvSpPr/>
          <p:nvPr/>
        </p:nvSpPr>
        <p:spPr>
          <a:xfrm>
            <a:off x="90487" y="2570162"/>
            <a:ext cx="107950" cy="107950"/>
          </a:xfrm>
          <a:prstGeom prst="ellipse">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527"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b="5052" l="2615" r="2616" t="5051"/>
          <a:stretch/>
        </p:blipFill>
        <p:spPr>
          <a:xfrm>
            <a:off x="0" y="884237"/>
            <a:ext cx="9144000" cy="5980112"/>
          </a:xfrm>
          <a:prstGeom prst="rect">
            <a:avLst/>
          </a:prstGeom>
          <a:noFill/>
          <a:ln>
            <a:noFill/>
          </a:ln>
        </p:spPr>
      </p:pic>
      <p:sp>
        <p:nvSpPr>
          <p:cNvPr id="529" name="Google Shape;529;p48"/>
          <p:cNvSpPr txBox="1"/>
          <p:nvPr/>
        </p:nvSpPr>
        <p:spPr>
          <a:xfrm>
            <a:off x="3548062" y="-125412"/>
            <a:ext cx="2022475"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800"/>
              <a:buFont typeface="Arial"/>
              <a:buNone/>
            </a:pPr>
            <a:r>
              <a:rPr b="1" i="0" lang="en-US" sz="2800" u="none">
                <a:solidFill>
                  <a:schemeClr val="dk2"/>
                </a:solidFill>
                <a:latin typeface="Arial"/>
                <a:ea typeface="Arial"/>
                <a:cs typeface="Arial"/>
                <a:sym typeface="Arial"/>
              </a:rPr>
              <a:t>SUMMARY</a:t>
            </a:r>
            <a:endParaRPr/>
          </a:p>
        </p:txBody>
      </p:sp>
      <p:sp>
        <p:nvSpPr>
          <p:cNvPr id="530" name="Google Shape;530;p48"/>
          <p:cNvSpPr txBox="1"/>
          <p:nvPr/>
        </p:nvSpPr>
        <p:spPr>
          <a:xfrm>
            <a:off x="4762" y="412750"/>
            <a:ext cx="91979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ANY COMBINATION OF THE DESIGNS PREVIOUSLY DISCUSSED AND SUMMARISED BELOW CAN BE USED TO INCREASE Mcrit.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02" name="Shape 102"/>
        <p:cNvGrpSpPr/>
        <p:nvPr/>
      </p:nvGrpSpPr>
      <p:grpSpPr>
        <a:xfrm>
          <a:off x="0" y="0"/>
          <a:ext cx="0" cy="0"/>
          <a:chOff x="0" y="0"/>
          <a:chExt cx="0" cy="0"/>
        </a:xfrm>
      </p:grpSpPr>
      <p:pic>
        <p:nvPicPr>
          <p:cNvPr id="103" name="Google Shape;103;p8"/>
          <p:cNvPicPr preferRelativeResize="0"/>
          <p:nvPr/>
        </p:nvPicPr>
        <p:blipFill rotWithShape="1">
          <a:blip r:embed="rId3">
            <a:alphaModFix/>
          </a:blip>
          <a:srcRect b="0" l="0" r="0" t="0"/>
          <a:stretch/>
        </p:blipFill>
        <p:spPr>
          <a:xfrm>
            <a:off x="682625" y="2401887"/>
            <a:ext cx="7775575" cy="2051050"/>
          </a:xfrm>
          <a:prstGeom prst="rect">
            <a:avLst/>
          </a:prstGeom>
          <a:noFill/>
          <a:ln>
            <a:noFill/>
          </a:ln>
        </p:spPr>
      </p:pic>
      <p:sp>
        <p:nvSpPr>
          <p:cNvPr id="104" name="Google Shape;104;p8"/>
          <p:cNvSpPr txBox="1"/>
          <p:nvPr/>
        </p:nvSpPr>
        <p:spPr>
          <a:xfrm>
            <a:off x="93662" y="-15875"/>
            <a:ext cx="88900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SOUND WAVES ARE PRESSURE WAVES TRANSMITTED AT AN AUDIBLE FREQUENCY</a:t>
            </a:r>
            <a:endParaRPr/>
          </a:p>
        </p:txBody>
      </p:sp>
      <p:sp>
        <p:nvSpPr>
          <p:cNvPr id="105" name="Google Shape;105;p8"/>
          <p:cNvSpPr txBox="1"/>
          <p:nvPr/>
        </p:nvSpPr>
        <p:spPr>
          <a:xfrm>
            <a:off x="185737" y="552450"/>
            <a:ext cx="8832850" cy="1027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A suitable visual analogy  is that of a stone  dropped into water.</a:t>
            </a:r>
            <a:endParaRPr/>
          </a:p>
          <a:p>
            <a:pPr indent="0" lvl="0" marL="0" marR="0" rtl="0" algn="l">
              <a:lnSpc>
                <a:spcPct val="100000"/>
              </a:lnSpc>
              <a:spcBef>
                <a:spcPts val="36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A pressure wave transmitted from a stationary single point source is spherical. </a:t>
            </a:r>
            <a:endParaRPr/>
          </a:p>
          <a:p>
            <a:pPr indent="0" lvl="0" marL="0" marR="0" rtl="0" algn="l">
              <a:lnSpc>
                <a:spcPct val="100000"/>
              </a:lnSpc>
              <a:spcBef>
                <a:spcPts val="36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The three dimensional pressure wave is transmitted at local sonic speed.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09" name="Shape 109"/>
        <p:cNvGrpSpPr/>
        <p:nvPr/>
      </p:nvGrpSpPr>
      <p:grpSpPr>
        <a:xfrm>
          <a:off x="0" y="0"/>
          <a:ext cx="0" cy="0"/>
          <a:chOff x="0" y="0"/>
          <a:chExt cx="0" cy="0"/>
        </a:xfrm>
      </p:grpSpPr>
      <p:sp>
        <p:nvSpPr>
          <p:cNvPr id="110" name="Google Shape;110;p9"/>
          <p:cNvSpPr txBox="1"/>
          <p:nvPr/>
        </p:nvSpPr>
        <p:spPr>
          <a:xfrm>
            <a:off x="2565400" y="-25400"/>
            <a:ext cx="3941762" cy="6635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4000"/>
              <a:buFont typeface="Arial Narrow"/>
              <a:buNone/>
            </a:pPr>
            <a:r>
              <a:rPr b="1" i="0" lang="en-US" sz="4000" u="none">
                <a:solidFill>
                  <a:schemeClr val="dk2"/>
                </a:solidFill>
                <a:latin typeface="Arial Narrow"/>
                <a:ea typeface="Arial Narrow"/>
                <a:cs typeface="Arial Narrow"/>
                <a:sym typeface="Arial Narrow"/>
              </a:rPr>
              <a:t> FlOW  PATTERNS</a:t>
            </a:r>
            <a:endParaRPr/>
          </a:p>
        </p:txBody>
      </p:sp>
      <p:pic>
        <p:nvPicPr>
          <p:cNvPr id="111" name="Google Shape;111;p9"/>
          <p:cNvPicPr preferRelativeResize="0"/>
          <p:nvPr/>
        </p:nvPicPr>
        <p:blipFill rotWithShape="1">
          <a:blip r:embed="rId3">
            <a:alphaModFix/>
          </a:blip>
          <a:srcRect b="0" l="0" r="0" t="0"/>
          <a:stretch/>
        </p:blipFill>
        <p:spPr>
          <a:xfrm>
            <a:off x="0" y="2281237"/>
            <a:ext cx="9144000" cy="2022475"/>
          </a:xfrm>
          <a:prstGeom prst="rect">
            <a:avLst/>
          </a:prstGeom>
          <a:noFill/>
          <a:ln>
            <a:noFill/>
          </a:ln>
        </p:spPr>
      </p:pic>
      <p:pic>
        <p:nvPicPr>
          <p:cNvPr id="112" name="Google Shape;112;p9"/>
          <p:cNvPicPr preferRelativeResize="0"/>
          <p:nvPr/>
        </p:nvPicPr>
        <p:blipFill rotWithShape="1">
          <a:blip r:embed="rId4">
            <a:alphaModFix/>
          </a:blip>
          <a:srcRect b="0" l="0" r="0" t="0"/>
          <a:stretch/>
        </p:blipFill>
        <p:spPr>
          <a:xfrm>
            <a:off x="0" y="4310062"/>
            <a:ext cx="9144000" cy="1978025"/>
          </a:xfrm>
          <a:prstGeom prst="rect">
            <a:avLst/>
          </a:prstGeom>
          <a:noFill/>
          <a:ln>
            <a:noFill/>
          </a:ln>
        </p:spPr>
      </p:pic>
      <p:sp>
        <p:nvSpPr>
          <p:cNvPr id="113" name="Google Shape;113;p9"/>
          <p:cNvSpPr txBox="1"/>
          <p:nvPr/>
        </p:nvSpPr>
        <p:spPr>
          <a:xfrm>
            <a:off x="73025" y="725487"/>
            <a:ext cx="2381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ahoma"/>
              <a:buNone/>
            </a:pPr>
            <a:r>
              <a:t/>
            </a:r>
            <a:endParaRPr b="0" i="0" sz="2000" u="none">
              <a:solidFill>
                <a:schemeClr val="dk1"/>
              </a:solidFill>
              <a:latin typeface="Tahoma"/>
              <a:ea typeface="Tahoma"/>
              <a:cs typeface="Tahoma"/>
              <a:sym typeface="Tahoma"/>
            </a:endParaRPr>
          </a:p>
        </p:txBody>
      </p:sp>
      <p:sp>
        <p:nvSpPr>
          <p:cNvPr id="114" name="Google Shape;114;p9"/>
          <p:cNvSpPr txBox="1"/>
          <p:nvPr/>
        </p:nvSpPr>
        <p:spPr>
          <a:xfrm>
            <a:off x="34925" y="1714500"/>
            <a:ext cx="8915400" cy="712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 SUBSONIC AIRFLOW “SENSES” THE PRESSURE WAVE TRANSITTED AHEAD OF THE AIRCRAFT AT SONIC VELOCITY AND ADJUSTS –  </a:t>
            </a:r>
            <a:endParaRPr/>
          </a:p>
          <a:p>
            <a:pPr indent="0" lvl="0" marL="0" marR="0" rtl="0" algn="l">
              <a:lnSpc>
                <a:spcPct val="100000"/>
              </a:lnSpc>
              <a:spcBef>
                <a:spcPts val="240"/>
              </a:spcBef>
              <a:spcAft>
                <a:spcPts val="0"/>
              </a:spcAft>
              <a:buClr>
                <a:schemeClr val="dk2"/>
              </a:buClr>
              <a:buSzPts val="1200"/>
              <a:buFont typeface="Arial Narrow"/>
              <a:buNone/>
            </a:pPr>
            <a:r>
              <a:rPr b="1" i="0" lang="en-US" sz="1200" u="none">
                <a:solidFill>
                  <a:schemeClr val="dk2"/>
                </a:solidFill>
                <a:latin typeface="Arial Narrow"/>
                <a:ea typeface="Arial Narrow"/>
                <a:cs typeface="Arial Narrow"/>
                <a:sym typeface="Arial Narrow"/>
              </a:rPr>
              <a:t> DENSITY REMAINS CONSTANT. </a:t>
            </a:r>
            <a:endParaRPr/>
          </a:p>
          <a:p>
            <a:pPr indent="0" lvl="0" marL="0" marR="0" rtl="0" algn="l">
              <a:lnSpc>
                <a:spcPct val="100000"/>
              </a:lnSpc>
              <a:spcBef>
                <a:spcPts val="240"/>
              </a:spcBef>
              <a:spcAft>
                <a:spcPts val="0"/>
              </a:spcAft>
              <a:buClr>
                <a:schemeClr val="dk1"/>
              </a:buClr>
              <a:buSzPts val="1200"/>
              <a:buFont typeface="Tahoma"/>
              <a:buNone/>
            </a:pPr>
            <a:r>
              <a:t/>
            </a:r>
            <a:endParaRPr b="1" i="0" sz="1200" u="none">
              <a:solidFill>
                <a:schemeClr val="dk2"/>
              </a:solidFill>
              <a:latin typeface="Arial Narrow"/>
              <a:ea typeface="Arial Narrow"/>
              <a:cs typeface="Arial Narrow"/>
              <a:sym typeface="Arial Narrow"/>
            </a:endParaRPr>
          </a:p>
        </p:txBody>
      </p:sp>
      <p:sp>
        <p:nvSpPr>
          <p:cNvPr id="115" name="Google Shape;115;p9"/>
          <p:cNvSpPr txBox="1"/>
          <p:nvPr/>
        </p:nvSpPr>
        <p:spPr>
          <a:xfrm>
            <a:off x="49212" y="6364287"/>
            <a:ext cx="9094787" cy="773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SUPERSONIC FLOW OCCURS WHEN THE AIRCRAFT IS FLYING FASTER THAN SONIC VELOCITY - NO ADJUSTMENT OCCURS.  DENSITY CHANGES. </a:t>
            </a:r>
            <a:endParaRPr/>
          </a:p>
          <a:p>
            <a:pPr indent="0" lvl="0" marL="0" marR="0" rtl="0" algn="l">
              <a:lnSpc>
                <a:spcPct val="100000"/>
              </a:lnSpc>
              <a:spcBef>
                <a:spcPts val="280"/>
              </a:spcBef>
              <a:spcAft>
                <a:spcPts val="0"/>
              </a:spcAft>
              <a:buClr>
                <a:schemeClr val="dk2"/>
              </a:buClr>
              <a:buSzPts val="1400"/>
              <a:buFont typeface="Arial Narrow"/>
              <a:buNone/>
            </a:pPr>
            <a:r>
              <a:rPr b="1" i="0" lang="en-US" sz="1400" u="none">
                <a:solidFill>
                  <a:schemeClr val="dk2"/>
                </a:solidFill>
                <a:latin typeface="Arial Narrow"/>
                <a:ea typeface="Arial Narrow"/>
                <a:cs typeface="Arial Narrow"/>
                <a:sym typeface="Arial Narrow"/>
              </a:rPr>
              <a:t> </a:t>
            </a:r>
            <a:endParaRPr/>
          </a:p>
        </p:txBody>
      </p:sp>
      <p:sp>
        <p:nvSpPr>
          <p:cNvPr id="116" name="Google Shape;116;p9"/>
          <p:cNvSpPr txBox="1"/>
          <p:nvPr/>
        </p:nvSpPr>
        <p:spPr>
          <a:xfrm>
            <a:off x="0" y="528637"/>
            <a:ext cx="9144000"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 Mach Free Stream (MFS) is the Mach number of the relative airflow remote</a:t>
            </a:r>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 from the aircraft , and unaffected by its presence.</a:t>
            </a:r>
            <a:endParaRPr/>
          </a:p>
          <a:p>
            <a:pPr indent="0" lvl="0" marL="0" marR="0" rtl="0" algn="l">
              <a:lnSpc>
                <a:spcPct val="100000"/>
              </a:lnSpc>
              <a:spcBef>
                <a:spcPts val="320"/>
              </a:spcBef>
              <a:spcAft>
                <a:spcPts val="0"/>
              </a:spcAft>
              <a:buClr>
                <a:schemeClr val="dk2"/>
              </a:buClr>
              <a:buSzPts val="1600"/>
              <a:buFont typeface="Arial"/>
              <a:buNone/>
            </a:pPr>
            <a:r>
              <a:rPr b="1" i="0" lang="en-US" sz="1600" u="none">
                <a:solidFill>
                  <a:schemeClr val="dk2"/>
                </a:solidFill>
                <a:latin typeface="Arial"/>
                <a:ea typeface="Arial"/>
                <a:cs typeface="Arial"/>
                <a:sym typeface="Arial"/>
              </a:rPr>
              <a:t> MFS =  Aircraft TAS (V) divided by local sonic speed (LSS).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20" name="Shape 120"/>
        <p:cNvGrpSpPr/>
        <p:nvPr/>
      </p:nvGrpSpPr>
      <p:grpSpPr>
        <a:xfrm>
          <a:off x="0" y="0"/>
          <a:ext cx="0" cy="0"/>
          <a:chOff x="0" y="0"/>
          <a:chExt cx="0" cy="0"/>
        </a:xfrm>
      </p:grpSpPr>
      <p:sp>
        <p:nvSpPr>
          <p:cNvPr id="121" name="Google Shape;121;p10"/>
          <p:cNvSpPr txBox="1"/>
          <p:nvPr>
            <p:ph idx="4294967295" type="title"/>
          </p:nvPr>
        </p:nvSpPr>
        <p:spPr>
          <a:xfrm>
            <a:off x="342900" y="79375"/>
            <a:ext cx="8385175" cy="6921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600"/>
              <a:buFont typeface="Arial Narrow"/>
              <a:buNone/>
            </a:pPr>
            <a:r>
              <a:rPr b="1" i="0" lang="en-US" sz="3600" u="none" cap="none" strike="noStrike">
                <a:solidFill>
                  <a:schemeClr val="dk2"/>
                </a:solidFill>
                <a:latin typeface="Arial Narrow"/>
                <a:ea typeface="Arial Narrow"/>
                <a:cs typeface="Arial Narrow"/>
                <a:sym typeface="Arial Narrow"/>
              </a:rPr>
              <a:t>EFFECT OF TEMPERATURE</a:t>
            </a:r>
            <a:endParaRPr/>
          </a:p>
        </p:txBody>
      </p:sp>
      <p:pic>
        <p:nvPicPr>
          <p:cNvPr id="122" name="Google Shape;122;p10"/>
          <p:cNvPicPr preferRelativeResize="0"/>
          <p:nvPr/>
        </p:nvPicPr>
        <p:blipFill rotWithShape="1">
          <a:blip r:embed="rId3">
            <a:alphaModFix/>
          </a:blip>
          <a:srcRect b="0" l="0" r="0" t="0"/>
          <a:stretch/>
        </p:blipFill>
        <p:spPr>
          <a:xfrm>
            <a:off x="2286000" y="2486025"/>
            <a:ext cx="4129087" cy="2168525"/>
          </a:xfrm>
          <a:prstGeom prst="rect">
            <a:avLst/>
          </a:prstGeom>
          <a:noFill/>
          <a:ln>
            <a:noFill/>
          </a:ln>
        </p:spPr>
      </p:pic>
      <p:pic>
        <p:nvPicPr>
          <p:cNvPr id="123" name="Google Shape;123;p10"/>
          <p:cNvPicPr preferRelativeResize="0"/>
          <p:nvPr/>
        </p:nvPicPr>
        <p:blipFill rotWithShape="1">
          <a:blip r:embed="rId4">
            <a:alphaModFix/>
          </a:blip>
          <a:srcRect b="0" l="0" r="0" t="0"/>
          <a:stretch/>
        </p:blipFill>
        <p:spPr>
          <a:xfrm>
            <a:off x="2286000" y="4638675"/>
            <a:ext cx="4129087" cy="2227262"/>
          </a:xfrm>
          <a:prstGeom prst="rect">
            <a:avLst/>
          </a:prstGeom>
          <a:noFill/>
          <a:ln>
            <a:noFill/>
          </a:ln>
        </p:spPr>
      </p:pic>
      <p:sp>
        <p:nvSpPr>
          <p:cNvPr id="124" name="Google Shape;124;p10"/>
          <p:cNvSpPr txBox="1"/>
          <p:nvPr/>
        </p:nvSpPr>
        <p:spPr>
          <a:xfrm>
            <a:off x="0" y="803275"/>
            <a:ext cx="8324850" cy="1357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Air molecules have vibrational dynamic energy which depends ONLY upon</a:t>
            </a:r>
            <a:endParaRPr/>
          </a:p>
          <a:p>
            <a:pPr indent="0" lvl="0" marL="0" marR="0" rtl="0" algn="l">
              <a:lnSpc>
                <a:spcPct val="100000"/>
              </a:lnSpc>
              <a:spcBef>
                <a:spcPts val="36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the absolute temperature in degrees Kelvin.</a:t>
            </a:r>
            <a:endParaRPr/>
          </a:p>
          <a:p>
            <a:pPr indent="0" lvl="0" marL="0" marR="0" rtl="0" algn="l">
              <a:lnSpc>
                <a:spcPct val="100000"/>
              </a:lnSpc>
              <a:spcBef>
                <a:spcPts val="36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Higher temperature - higher vibrational energy increasing LSS </a:t>
            </a:r>
            <a:endParaRPr/>
          </a:p>
          <a:p>
            <a:pPr indent="0" lvl="0" marL="0" marR="0" rtl="0" algn="l">
              <a:lnSpc>
                <a:spcPct val="100000"/>
              </a:lnSpc>
              <a:spcBef>
                <a:spcPts val="360"/>
              </a:spcBef>
              <a:spcAft>
                <a:spcPts val="0"/>
              </a:spcAft>
              <a:buClr>
                <a:schemeClr val="dk2"/>
              </a:buClr>
              <a:buSzPts val="1800"/>
              <a:buFont typeface="Arial"/>
              <a:buNone/>
            </a:pPr>
            <a:r>
              <a:rPr b="1" i="0" lang="en-US" sz="1800" u="none">
                <a:solidFill>
                  <a:schemeClr val="dk2"/>
                </a:solidFill>
                <a:latin typeface="Arial"/>
                <a:ea typeface="Arial"/>
                <a:cs typeface="Arial"/>
                <a:sym typeface="Arial"/>
              </a:rPr>
              <a:t>Lower temperatures - lower vibrational energy reducing LSS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29" name="Shape 129"/>
        <p:cNvGrpSpPr/>
        <p:nvPr/>
      </p:nvGrpSpPr>
      <p:grpSpPr>
        <a:xfrm>
          <a:off x="0" y="0"/>
          <a:ext cx="0" cy="0"/>
          <a:chOff x="0" y="0"/>
          <a:chExt cx="0" cy="0"/>
        </a:xfrm>
      </p:grpSpPr>
      <p:pic>
        <p:nvPicPr>
          <p:cNvPr id="130" name="Google Shape;130;p11"/>
          <p:cNvPicPr preferRelativeResize="0"/>
          <p:nvPr/>
        </p:nvPicPr>
        <p:blipFill rotWithShape="1">
          <a:blip r:embed="rId3">
            <a:alphaModFix/>
          </a:blip>
          <a:srcRect b="0" l="0" r="0" t="0"/>
          <a:stretch/>
        </p:blipFill>
        <p:spPr>
          <a:xfrm>
            <a:off x="835025" y="2538412"/>
            <a:ext cx="7470775" cy="1781175"/>
          </a:xfrm>
          <a:prstGeom prst="rect">
            <a:avLst/>
          </a:prstGeom>
          <a:noFill/>
          <a:ln>
            <a:noFill/>
          </a:ln>
        </p:spPr>
      </p:pic>
      <p:sp>
        <p:nvSpPr>
          <p:cNvPr id="131" name="Google Shape;131;p11"/>
          <p:cNvSpPr txBox="1"/>
          <p:nvPr/>
        </p:nvSpPr>
        <p:spPr>
          <a:xfrm>
            <a:off x="2346325" y="4502150"/>
            <a:ext cx="1343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mo"/>
              <a:buNone/>
            </a:pPr>
            <a:r>
              <a:rPr b="0" i="0" lang="en-US" sz="2000" u="none">
                <a:solidFill>
                  <a:schemeClr val="dk2"/>
                </a:solidFill>
                <a:latin typeface="Arimo"/>
                <a:ea typeface="Arimo"/>
                <a:cs typeface="Arimo"/>
                <a:sym typeface="Arimo"/>
              </a:rPr>
              <a:t>661 KTAS</a:t>
            </a:r>
            <a:endParaRPr/>
          </a:p>
        </p:txBody>
      </p:sp>
      <p:sp>
        <p:nvSpPr>
          <p:cNvPr id="132" name="Google Shape;132;p11"/>
          <p:cNvSpPr txBox="1"/>
          <p:nvPr/>
        </p:nvSpPr>
        <p:spPr>
          <a:xfrm>
            <a:off x="5927725" y="4502150"/>
            <a:ext cx="13430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mo"/>
              <a:buNone/>
            </a:pPr>
            <a:r>
              <a:rPr b="0" i="0" lang="en-US" sz="2000" u="none">
                <a:solidFill>
                  <a:schemeClr val="dk2"/>
                </a:solidFill>
                <a:latin typeface="Arimo"/>
                <a:ea typeface="Arimo"/>
                <a:cs typeface="Arimo"/>
                <a:sym typeface="Arimo"/>
              </a:rPr>
              <a:t>570 KTAS</a:t>
            </a:r>
            <a:endParaRPr/>
          </a:p>
        </p:txBody>
      </p:sp>
      <p:sp>
        <p:nvSpPr>
          <p:cNvPr id="133" name="Google Shape;133;p11"/>
          <p:cNvSpPr txBox="1"/>
          <p:nvPr/>
        </p:nvSpPr>
        <p:spPr>
          <a:xfrm>
            <a:off x="355600" y="84137"/>
            <a:ext cx="8385175" cy="9763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2400"/>
              <a:buFont typeface="Arial Black"/>
              <a:buNone/>
            </a:pPr>
            <a:r>
              <a:rPr b="1" i="0" lang="en-US" sz="2400" u="none">
                <a:solidFill>
                  <a:schemeClr val="dk2"/>
                </a:solidFill>
                <a:latin typeface="Arial Black"/>
                <a:ea typeface="Arial Black"/>
                <a:cs typeface="Arial Black"/>
                <a:sym typeface="Arial Black"/>
              </a:rPr>
              <a:t>LOCAL SONIC SPEED = 38.94 X SQUARE ROOT OF THE TEMPERATURE (DEGREES KELVIN)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accent2"/>
            </a:gs>
          </a:gsLst>
          <a:lin ang="5400000" scaled="0"/>
        </a:gradFill>
      </p:bgPr>
    </p:bg>
    <p:spTree>
      <p:nvGrpSpPr>
        <p:cNvPr id="138" name="Shape 138"/>
        <p:cNvGrpSpPr/>
        <p:nvPr/>
      </p:nvGrpSpPr>
      <p:grpSpPr>
        <a:xfrm>
          <a:off x="0" y="0"/>
          <a:ext cx="0" cy="0"/>
          <a:chOff x="0" y="0"/>
          <a:chExt cx="0" cy="0"/>
        </a:xfrm>
      </p:grpSpPr>
      <p:sp>
        <p:nvSpPr>
          <p:cNvPr id="139" name="Google Shape;139;p12"/>
          <p:cNvSpPr txBox="1"/>
          <p:nvPr>
            <p:ph idx="4294967295" type="title"/>
          </p:nvPr>
        </p:nvSpPr>
        <p:spPr>
          <a:xfrm>
            <a:off x="1330325" y="69850"/>
            <a:ext cx="6388100" cy="6207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Narrow"/>
              <a:buNone/>
            </a:pPr>
            <a:r>
              <a:rPr b="1" i="0" lang="en-US" sz="3200" u="none" cap="none" strike="noStrike">
                <a:solidFill>
                  <a:schemeClr val="dk2"/>
                </a:solidFill>
                <a:latin typeface="Arial Narrow"/>
                <a:ea typeface="Arial Narrow"/>
                <a:cs typeface="Arial Narrow"/>
                <a:sym typeface="Arial Narrow"/>
              </a:rPr>
              <a:t>DEFINITION OF MACH NUMBER</a:t>
            </a:r>
            <a:endParaRPr/>
          </a:p>
        </p:txBody>
      </p:sp>
      <p:pic>
        <p:nvPicPr>
          <p:cNvPr id="140" name="Google Shape;140;p12"/>
          <p:cNvPicPr preferRelativeResize="0"/>
          <p:nvPr/>
        </p:nvPicPr>
        <p:blipFill rotWithShape="1">
          <a:blip r:embed="rId3">
            <a:alphaModFix/>
          </a:blip>
          <a:srcRect b="0" l="0" r="0" t="0"/>
          <a:stretch/>
        </p:blipFill>
        <p:spPr>
          <a:xfrm>
            <a:off x="0" y="4852987"/>
            <a:ext cx="9144000" cy="2009775"/>
          </a:xfrm>
          <a:prstGeom prst="rect">
            <a:avLst/>
          </a:prstGeom>
          <a:noFill/>
          <a:ln>
            <a:noFill/>
          </a:ln>
        </p:spPr>
      </p:pic>
      <p:sp>
        <p:nvSpPr>
          <p:cNvPr id="141" name="Google Shape;141;p12"/>
          <p:cNvSpPr txBox="1"/>
          <p:nvPr/>
        </p:nvSpPr>
        <p:spPr>
          <a:xfrm>
            <a:off x="509587" y="2041525"/>
            <a:ext cx="3638550" cy="1127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Mach 1.5: Aircraft TAS = 150% LSS</a:t>
            </a:r>
            <a:endParaRPr/>
          </a:p>
          <a:p>
            <a:pPr indent="0" lvl="0" marL="0" marR="0" rtl="0" algn="l">
              <a:lnSpc>
                <a:spcPct val="100000"/>
              </a:lnSpc>
              <a:spcBef>
                <a:spcPts val="40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Mach 1:  Aircraft TAS = 100% LSS</a:t>
            </a:r>
            <a:endParaRPr/>
          </a:p>
          <a:p>
            <a:pPr indent="0" lvl="0" marL="0" marR="0" rtl="0" algn="l">
              <a:lnSpc>
                <a:spcPct val="100000"/>
              </a:lnSpc>
              <a:spcBef>
                <a:spcPts val="400"/>
              </a:spcBef>
              <a:spcAft>
                <a:spcPts val="0"/>
              </a:spcAft>
              <a:buClr>
                <a:schemeClr val="dk2"/>
              </a:buClr>
              <a:buSzPts val="2000"/>
              <a:buFont typeface="Arial Narrow"/>
              <a:buNone/>
            </a:pPr>
            <a:r>
              <a:rPr b="1" i="0" lang="en-US" sz="2000" u="none">
                <a:solidFill>
                  <a:schemeClr val="dk2"/>
                </a:solidFill>
                <a:latin typeface="Arial Narrow"/>
                <a:ea typeface="Arial Narrow"/>
                <a:cs typeface="Arial Narrow"/>
                <a:sym typeface="Arial Narrow"/>
              </a:rPr>
              <a:t>Mach 0.5: Aircraft TAS = 50% LSS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lass Layers">
  <a:themeElements>
    <a:clrScheme name="Glass Layers">
      <a:dk1>
        <a:srgbClr val="FFFFFF"/>
      </a:dk1>
      <a:lt1>
        <a:srgbClr val="008000"/>
      </a:lt1>
      <a:dk2>
        <a:srgbClr val="FFFFB7"/>
      </a:dk2>
      <a:lt2>
        <a:srgbClr val="006600"/>
      </a:lt2>
      <a:accent1>
        <a:srgbClr val="99CC00"/>
      </a:accent1>
      <a:accent2>
        <a:srgbClr val="00CC00"/>
      </a:accent2>
      <a:accent3>
        <a:srgbClr val="008000"/>
      </a:accent3>
      <a:accent4>
        <a:srgbClr val="99CC00"/>
      </a:accent4>
      <a:accent5>
        <a:srgbClr val="00CC00"/>
      </a:accent5>
      <a:accent6>
        <a:srgbClr val="008000"/>
      </a:accent6>
      <a:hlink>
        <a:srgbClr val="99FF66"/>
      </a:hlink>
      <a:folHlink>
        <a:srgbClr val="FFFF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